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35"/>
  </p:notesMasterIdLst>
  <p:sldIdLst>
    <p:sldId id="523" r:id="rId2"/>
    <p:sldId id="547" r:id="rId3"/>
    <p:sldId id="537" r:id="rId4"/>
    <p:sldId id="549" r:id="rId5"/>
    <p:sldId id="550" r:id="rId6"/>
    <p:sldId id="551" r:id="rId7"/>
    <p:sldId id="552" r:id="rId8"/>
    <p:sldId id="553" r:id="rId9"/>
    <p:sldId id="556" r:id="rId10"/>
    <p:sldId id="578" r:id="rId11"/>
    <p:sldId id="554" r:id="rId12"/>
    <p:sldId id="555" r:id="rId13"/>
    <p:sldId id="579" r:id="rId14"/>
    <p:sldId id="559" r:id="rId15"/>
    <p:sldId id="557" r:id="rId16"/>
    <p:sldId id="561" r:id="rId17"/>
    <p:sldId id="558" r:id="rId18"/>
    <p:sldId id="562" r:id="rId19"/>
    <p:sldId id="574" r:id="rId20"/>
    <p:sldId id="575" r:id="rId21"/>
    <p:sldId id="563" r:id="rId22"/>
    <p:sldId id="564" r:id="rId23"/>
    <p:sldId id="565" r:id="rId24"/>
    <p:sldId id="566" r:id="rId25"/>
    <p:sldId id="567" r:id="rId26"/>
    <p:sldId id="569" r:id="rId27"/>
    <p:sldId id="570" r:id="rId28"/>
    <p:sldId id="571" r:id="rId29"/>
    <p:sldId id="572" r:id="rId30"/>
    <p:sldId id="524" r:id="rId31"/>
    <p:sldId id="573" r:id="rId32"/>
    <p:sldId id="576" r:id="rId33"/>
    <p:sldId id="577" r:id="rId34"/>
  </p:sldIdLst>
  <p:sldSz cx="12192000" cy="6858000"/>
  <p:notesSz cx="7102475"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CE8D73-8AEB-7B32-A37B-F2BB7BAE22F8}" name="Tobias Los | leerling DevelsteinCollege dv32" initials="TL|lDd" userId="Tobias Los | leerling DevelsteinCollege dv32"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7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3979" autoAdjust="0"/>
  </p:normalViewPr>
  <p:slideViewPr>
    <p:cSldViewPr snapToGrid="0">
      <p:cViewPr varScale="1">
        <p:scale>
          <a:sx n="93" d="100"/>
          <a:sy n="93" d="100"/>
        </p:scale>
        <p:origin x="9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39"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093" y="0"/>
            <a:ext cx="3077739" cy="513508"/>
          </a:xfrm>
          <a:prstGeom prst="rect">
            <a:avLst/>
          </a:prstGeom>
        </p:spPr>
        <p:txBody>
          <a:bodyPr vert="horz" lIns="99075" tIns="49538" rIns="99075" bIns="49538" rtlCol="0"/>
          <a:lstStyle>
            <a:lvl1pPr algn="r">
              <a:defRPr sz="1300"/>
            </a:lvl1pPr>
          </a:lstStyle>
          <a:p>
            <a:fld id="{509E6452-0E59-4A2D-8C5C-BFC42BAA2681}" type="datetimeFigureOut">
              <a:rPr lang="nl-NL" smtClean="0"/>
              <a:t>21-11-2024</a:t>
            </a:fld>
            <a:endParaRPr lang="nl-NL"/>
          </a:p>
        </p:txBody>
      </p:sp>
      <p:sp>
        <p:nvSpPr>
          <p:cNvPr id="4" name="Tijdelijke aanduiding voor dia-afbeelding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248" y="4925408"/>
            <a:ext cx="5681980" cy="4029879"/>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8"/>
            <a:ext cx="3077739"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093" y="9721108"/>
            <a:ext cx="3077739" cy="513507"/>
          </a:xfrm>
          <a:prstGeom prst="rect">
            <a:avLst/>
          </a:prstGeom>
        </p:spPr>
        <p:txBody>
          <a:bodyPr vert="horz" lIns="99075" tIns="49538" rIns="99075" bIns="49538" rtlCol="0" anchor="b"/>
          <a:lstStyle>
            <a:lvl1pPr algn="r">
              <a:defRPr sz="1300"/>
            </a:lvl1pPr>
          </a:lstStyle>
          <a:p>
            <a:fld id="{6A6ECA81-F72B-4C85-9044-ECB0BBE894BB}" type="slidenum">
              <a:rPr lang="nl-NL" smtClean="0"/>
              <a:t>‹nr.›</a:t>
            </a:fld>
            <a:endParaRPr lang="nl-NL"/>
          </a:p>
        </p:txBody>
      </p:sp>
    </p:spTree>
    <p:extLst>
      <p:ext uri="{BB962C8B-B14F-4D97-AF65-F5344CB8AC3E}">
        <p14:creationId xmlns:p14="http://schemas.microsoft.com/office/powerpoint/2010/main" val="170596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2F5E-1D60-444F-894F-70455CFA09F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BEEC4F4-4189-4572-B2B0-9C70BB190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994A915-BE50-4FA7-89FD-8E714FF32344}"/>
              </a:ext>
            </a:extLst>
          </p:cNvPr>
          <p:cNvSpPr>
            <a:spLocks noGrp="1"/>
          </p:cNvSpPr>
          <p:nvPr>
            <p:ph type="dt" sz="half" idx="10"/>
          </p:nvPr>
        </p:nvSpPr>
        <p:spPr/>
        <p:txBody>
          <a:bodyPr/>
          <a:lstStyle/>
          <a:p>
            <a:fld id="{83284890-85D2-4D7B-8EF5-15A9C1DB8F42}" type="datetimeFigureOut">
              <a:rPr lang="en-US" smtClean="0"/>
              <a:t>11/21/2024</a:t>
            </a:fld>
            <a:endParaRPr lang="en-US" dirty="0"/>
          </a:p>
        </p:txBody>
      </p:sp>
      <p:sp>
        <p:nvSpPr>
          <p:cNvPr id="5" name="Tijdelijke aanduiding voor voettekst 4">
            <a:extLst>
              <a:ext uri="{FF2B5EF4-FFF2-40B4-BE49-F238E27FC236}">
                <a16:creationId xmlns:a16="http://schemas.microsoft.com/office/drawing/2014/main" id="{9B5746DD-037A-4026-8E08-3F7C047CA5C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7DE41D2-418A-4F0F-B4DA-4B18F1895EB8}"/>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61501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DED26-97C6-40ED-83CB-A93575E4DB9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AED7A58-0E22-4797-A906-41DD1FE6D10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1294E6-1153-423D-91C5-7CCE93E0FB4F}"/>
              </a:ext>
            </a:extLst>
          </p:cNvPr>
          <p:cNvSpPr>
            <a:spLocks noGrp="1"/>
          </p:cNvSpPr>
          <p:nvPr>
            <p:ph type="dt" sz="half" idx="10"/>
          </p:nvPr>
        </p:nvSpPr>
        <p:spPr/>
        <p:txBody>
          <a:bodyPr/>
          <a:lstStyle/>
          <a:p>
            <a:fld id="{87157CC2-0FC8-4686-B024-99790E0F5162}" type="datetimeFigureOut">
              <a:rPr lang="en-US" smtClean="0"/>
              <a:t>11/21/2024</a:t>
            </a:fld>
            <a:endParaRPr lang="en-US" dirty="0"/>
          </a:p>
        </p:txBody>
      </p:sp>
      <p:sp>
        <p:nvSpPr>
          <p:cNvPr id="5" name="Tijdelijke aanduiding voor voettekst 4">
            <a:extLst>
              <a:ext uri="{FF2B5EF4-FFF2-40B4-BE49-F238E27FC236}">
                <a16:creationId xmlns:a16="http://schemas.microsoft.com/office/drawing/2014/main" id="{559552EE-170E-4680-959C-2710990F7C6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2E63CB0-AAD0-4EB5-A875-1A7DED82AC6B}"/>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04882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619E7CB-EA3B-4823-A2FF-860F2660A69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A15ADB0-C761-47DB-8B18-AB49F1FE581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FF9B26-6356-49AC-9A91-50DE24B32EBF}"/>
              </a:ext>
            </a:extLst>
          </p:cNvPr>
          <p:cNvSpPr>
            <a:spLocks noGrp="1"/>
          </p:cNvSpPr>
          <p:nvPr>
            <p:ph type="dt" sz="half" idx="10"/>
          </p:nvPr>
        </p:nvSpPr>
        <p:spPr/>
        <p:txBody>
          <a:bodyPr/>
          <a:lstStyle/>
          <a:p>
            <a:fld id="{F6764DA5-CD3D-4590-A511-FCD3BC7A793E}" type="datetimeFigureOut">
              <a:rPr lang="en-US" smtClean="0"/>
              <a:t>11/21/2024</a:t>
            </a:fld>
            <a:endParaRPr lang="en-US" dirty="0"/>
          </a:p>
        </p:txBody>
      </p:sp>
      <p:sp>
        <p:nvSpPr>
          <p:cNvPr id="5" name="Tijdelijke aanduiding voor voettekst 4">
            <a:extLst>
              <a:ext uri="{FF2B5EF4-FFF2-40B4-BE49-F238E27FC236}">
                <a16:creationId xmlns:a16="http://schemas.microsoft.com/office/drawing/2014/main" id="{61F05F3C-6DA1-4928-A9EA-AA02C153B6D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1686E99-B67C-41A3-8C7E-74AC347BAAB8}"/>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91688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DD2C6-47DB-4E82-9A21-F043C49EB7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5B36E4-530A-47EC-8E0C-3EAC6081BC5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FEB1FF-8516-4931-9AF6-6A2315240F11}"/>
              </a:ext>
            </a:extLst>
          </p:cNvPr>
          <p:cNvSpPr>
            <a:spLocks noGrp="1"/>
          </p:cNvSpPr>
          <p:nvPr>
            <p:ph type="dt" sz="half" idx="10"/>
          </p:nvPr>
        </p:nvSpPr>
        <p:spPr/>
        <p:txBody>
          <a:bodyPr/>
          <a:lstStyle/>
          <a:p>
            <a:fld id="{82F5661D-6934-4B32-B92C-470368BF1EC6}" type="datetimeFigureOut">
              <a:rPr lang="en-US" smtClean="0"/>
              <a:t>11/21/2024</a:t>
            </a:fld>
            <a:endParaRPr lang="en-US" dirty="0"/>
          </a:p>
        </p:txBody>
      </p:sp>
      <p:sp>
        <p:nvSpPr>
          <p:cNvPr id="5" name="Tijdelijke aanduiding voor voettekst 4">
            <a:extLst>
              <a:ext uri="{FF2B5EF4-FFF2-40B4-BE49-F238E27FC236}">
                <a16:creationId xmlns:a16="http://schemas.microsoft.com/office/drawing/2014/main" id="{2A503A5E-332C-4B2E-9871-7AF89712C1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18D5BE-E72F-438E-84C0-53C4F47DE1C3}"/>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78318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E21D5-31E9-47AA-9757-D0FD6FBE82F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CF39069-410E-479C-AF0C-02EF1CD5E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9DD9B07-8FF2-4B9C-B569-A89F1115FC94}"/>
              </a:ext>
            </a:extLst>
          </p:cNvPr>
          <p:cNvSpPr>
            <a:spLocks noGrp="1"/>
          </p:cNvSpPr>
          <p:nvPr>
            <p:ph type="dt" sz="half" idx="10"/>
          </p:nvPr>
        </p:nvSpPr>
        <p:spPr/>
        <p:txBody>
          <a:bodyPr/>
          <a:lstStyle/>
          <a:p>
            <a:fld id="{C6F822A4-8DA6-4447-9B1F-C5DB58435268}" type="datetimeFigureOut">
              <a:rPr lang="en-US" smtClean="0"/>
              <a:t>11/21/2024</a:t>
            </a:fld>
            <a:endParaRPr lang="en-US" dirty="0"/>
          </a:p>
        </p:txBody>
      </p:sp>
      <p:sp>
        <p:nvSpPr>
          <p:cNvPr id="5" name="Tijdelijke aanduiding voor voettekst 4">
            <a:extLst>
              <a:ext uri="{FF2B5EF4-FFF2-40B4-BE49-F238E27FC236}">
                <a16:creationId xmlns:a16="http://schemas.microsoft.com/office/drawing/2014/main" id="{CDF91E72-3DA2-4045-A90B-AF61DCB1C2F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DB57D35-8ACA-4B22-A058-246D0C71FF1C}"/>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81004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256F3-E8A5-431C-BCD1-65295DC189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4132EAE-2BD4-4ABF-BBF4-A291F7D8A1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7612E79-2F0B-4778-A880-3B016E5DD4C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A332C3-D68F-4A29-AF39-AEFDCCBFC660}"/>
              </a:ext>
            </a:extLst>
          </p:cNvPr>
          <p:cNvSpPr>
            <a:spLocks noGrp="1"/>
          </p:cNvSpPr>
          <p:nvPr>
            <p:ph type="dt" sz="half" idx="10"/>
          </p:nvPr>
        </p:nvSpPr>
        <p:spPr/>
        <p:txBody>
          <a:bodyPr/>
          <a:lstStyle/>
          <a:p>
            <a:fld id="{E548D31E-DCDA-41A7-9C67-C4B11B94D21D}" type="datetimeFigureOut">
              <a:rPr lang="en-US" smtClean="0"/>
              <a:t>11/21/2024</a:t>
            </a:fld>
            <a:endParaRPr lang="en-US" dirty="0"/>
          </a:p>
        </p:txBody>
      </p:sp>
      <p:sp>
        <p:nvSpPr>
          <p:cNvPr id="6" name="Tijdelijke aanduiding voor voettekst 5">
            <a:extLst>
              <a:ext uri="{FF2B5EF4-FFF2-40B4-BE49-F238E27FC236}">
                <a16:creationId xmlns:a16="http://schemas.microsoft.com/office/drawing/2014/main" id="{6E885D4E-2BFA-4C36-8655-EC4373DD7BE7}"/>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2CBB43E9-50CE-44F6-B632-B0164371E5AF}"/>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23493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776D3-F406-4180-B27E-388B15B9A03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5AE797C-5AB9-4020-A081-579BEA46C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C580C48-B961-45FD-861E-7C7B3E9158E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B30EF8D-85D0-4EF6-8D6C-53A6DB146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16F5B29-D207-4247-8E5B-071C12EA2F8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A08A9BE-0AE3-423A-9433-5B89483D4337}"/>
              </a:ext>
            </a:extLst>
          </p:cNvPr>
          <p:cNvSpPr>
            <a:spLocks noGrp="1"/>
          </p:cNvSpPr>
          <p:nvPr>
            <p:ph type="dt" sz="half" idx="10"/>
          </p:nvPr>
        </p:nvSpPr>
        <p:spPr/>
        <p:txBody>
          <a:bodyPr/>
          <a:lstStyle/>
          <a:p>
            <a:fld id="{9B3762C0-B258-48F1-ADE6-176B4174CCDD}" type="datetimeFigureOut">
              <a:rPr lang="en-US" smtClean="0"/>
              <a:t>11/21/2024</a:t>
            </a:fld>
            <a:endParaRPr lang="en-US" dirty="0"/>
          </a:p>
        </p:txBody>
      </p:sp>
      <p:sp>
        <p:nvSpPr>
          <p:cNvPr id="8" name="Tijdelijke aanduiding voor voettekst 7">
            <a:extLst>
              <a:ext uri="{FF2B5EF4-FFF2-40B4-BE49-F238E27FC236}">
                <a16:creationId xmlns:a16="http://schemas.microsoft.com/office/drawing/2014/main" id="{5630800F-809A-4EB5-BA1C-5258C9056DDB}"/>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CF1F60CB-2E63-4A45-8A89-D49FE38E0E9F}"/>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57254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C6BBC-F612-4379-A4B5-7C9EE0CDDF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3758FE1-F4D8-4A38-9B3B-CCCB3F15D427}"/>
              </a:ext>
            </a:extLst>
          </p:cNvPr>
          <p:cNvSpPr>
            <a:spLocks noGrp="1"/>
          </p:cNvSpPr>
          <p:nvPr>
            <p:ph type="dt" sz="half" idx="10"/>
          </p:nvPr>
        </p:nvSpPr>
        <p:spPr/>
        <p:txBody>
          <a:bodyPr/>
          <a:lstStyle/>
          <a:p>
            <a:fld id="{677919A6-33EB-49BD-A62F-1FA56B9F9712}" type="datetimeFigureOut">
              <a:rPr lang="en-US" smtClean="0"/>
              <a:t>11/21/2024</a:t>
            </a:fld>
            <a:endParaRPr lang="en-US" dirty="0"/>
          </a:p>
        </p:txBody>
      </p:sp>
      <p:sp>
        <p:nvSpPr>
          <p:cNvPr id="4" name="Tijdelijke aanduiding voor voettekst 3">
            <a:extLst>
              <a:ext uri="{FF2B5EF4-FFF2-40B4-BE49-F238E27FC236}">
                <a16:creationId xmlns:a16="http://schemas.microsoft.com/office/drawing/2014/main" id="{644FF594-C34A-4D8A-AFBB-91680F6E430C}"/>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AC1C598B-DF25-43A1-BAE6-0DC2ABC6A213}"/>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4104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39118D5-02F0-40F6-AD5D-797983D0350B}"/>
              </a:ext>
            </a:extLst>
          </p:cNvPr>
          <p:cNvSpPr>
            <a:spLocks noGrp="1"/>
          </p:cNvSpPr>
          <p:nvPr>
            <p:ph type="dt" sz="half" idx="10"/>
          </p:nvPr>
        </p:nvSpPr>
        <p:spPr/>
        <p:txBody>
          <a:bodyPr/>
          <a:lstStyle/>
          <a:p>
            <a:fld id="{CA4E7D1B-D673-4CF6-8672-009D42ABD2A0}" type="datetimeFigureOut">
              <a:rPr lang="en-US" smtClean="0"/>
              <a:t>11/21/2024</a:t>
            </a:fld>
            <a:endParaRPr lang="en-US" dirty="0"/>
          </a:p>
        </p:txBody>
      </p:sp>
      <p:sp>
        <p:nvSpPr>
          <p:cNvPr id="3" name="Tijdelijke aanduiding voor voettekst 2">
            <a:extLst>
              <a:ext uri="{FF2B5EF4-FFF2-40B4-BE49-F238E27FC236}">
                <a16:creationId xmlns:a16="http://schemas.microsoft.com/office/drawing/2014/main" id="{E907644B-1E3F-465C-BC7A-01A69B8C0AD8}"/>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799DE00E-16CE-4EFD-80C5-F00FA5F79D3B}"/>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5720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2CC58-C5DE-4452-B31D-E23E290628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079EFB-13E8-4C1E-A5FE-C02A80BB7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A41C7D4-5BD8-4D7D-8A34-14D6F3352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D5FBB2-13F9-4A69-81EC-EBF85AE55080}"/>
              </a:ext>
            </a:extLst>
          </p:cNvPr>
          <p:cNvSpPr>
            <a:spLocks noGrp="1"/>
          </p:cNvSpPr>
          <p:nvPr>
            <p:ph type="dt" sz="half" idx="10"/>
          </p:nvPr>
        </p:nvSpPr>
        <p:spPr/>
        <p:txBody>
          <a:bodyPr/>
          <a:lstStyle/>
          <a:p>
            <a:fld id="{DA16AA21-1863-4931-97CB-99D0A168701B}" type="datetimeFigureOut">
              <a:rPr lang="en-US" smtClean="0"/>
              <a:t>11/21/2024</a:t>
            </a:fld>
            <a:endParaRPr lang="en-US" dirty="0"/>
          </a:p>
        </p:txBody>
      </p:sp>
      <p:sp>
        <p:nvSpPr>
          <p:cNvPr id="6" name="Tijdelijke aanduiding voor voettekst 5">
            <a:extLst>
              <a:ext uri="{FF2B5EF4-FFF2-40B4-BE49-F238E27FC236}">
                <a16:creationId xmlns:a16="http://schemas.microsoft.com/office/drawing/2014/main" id="{0BF4014D-B592-4FF0-BC38-07B314F718A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398E4B68-A0D8-40D1-A47D-9B649DDCD494}"/>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8282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2B6F4-698E-4A83-A101-6B56F514985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5EC0871-3D41-468F-B03F-A75628E74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E1D26EB-FFE6-492F-9F4A-08678FE67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014782-1466-44A1-86A2-ECA7B431FC46}"/>
              </a:ext>
            </a:extLst>
          </p:cNvPr>
          <p:cNvSpPr>
            <a:spLocks noGrp="1"/>
          </p:cNvSpPr>
          <p:nvPr>
            <p:ph type="dt" sz="half" idx="10"/>
          </p:nvPr>
        </p:nvSpPr>
        <p:spPr/>
        <p:txBody>
          <a:bodyPr/>
          <a:lstStyle/>
          <a:p>
            <a:fld id="{3772C379-9A7C-4C87-A116-CBE9F58B04C5}" type="datetimeFigureOut">
              <a:rPr lang="en-US" smtClean="0"/>
              <a:t>11/21/2024</a:t>
            </a:fld>
            <a:endParaRPr lang="en-US" dirty="0"/>
          </a:p>
        </p:txBody>
      </p:sp>
      <p:sp>
        <p:nvSpPr>
          <p:cNvPr id="6" name="Tijdelijke aanduiding voor voettekst 5">
            <a:extLst>
              <a:ext uri="{FF2B5EF4-FFF2-40B4-BE49-F238E27FC236}">
                <a16:creationId xmlns:a16="http://schemas.microsoft.com/office/drawing/2014/main" id="{ECCFCB2B-B7E7-449B-9EDA-66B06E91DE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1BFB6C-A815-4523-BB3F-FCFA0446711A}"/>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7431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6B2162D-B6A3-4ECF-83AD-3CBADF2B3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5DF99EF-B5E1-4787-8A5F-B67719E85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133A9F-AF25-41D1-9F76-AB82168FF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11/21/2024</a:t>
            </a:fld>
            <a:endParaRPr lang="en-US" dirty="0"/>
          </a:p>
        </p:txBody>
      </p:sp>
      <p:sp>
        <p:nvSpPr>
          <p:cNvPr id="5" name="Tijdelijke aanduiding voor voettekst 4">
            <a:extLst>
              <a:ext uri="{FF2B5EF4-FFF2-40B4-BE49-F238E27FC236}">
                <a16:creationId xmlns:a16="http://schemas.microsoft.com/office/drawing/2014/main" id="{DD4C3A24-7A73-4354-B6C2-236AA32B9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22345B4C-8D5D-404C-BB06-F452467F6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8666226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landschap, panorama, hemel, wolk">
            <a:extLst>
              <a:ext uri="{FF2B5EF4-FFF2-40B4-BE49-F238E27FC236}">
                <a16:creationId xmlns:a16="http://schemas.microsoft.com/office/drawing/2014/main" id="{8B891269-E29C-10E2-4E88-D39F6E194E4A}"/>
              </a:ext>
            </a:extLst>
          </p:cNvPr>
          <p:cNvPicPr>
            <a:picLocks noChangeAspect="1"/>
          </p:cNvPicPr>
          <p:nvPr/>
        </p:nvPicPr>
        <p:blipFill>
          <a:blip r:embed="rId2"/>
          <a:srcRect t="-2686" b="-2295"/>
          <a:stretch/>
        </p:blipFill>
        <p:spPr>
          <a:xfrm>
            <a:off x="0" y="1769075"/>
            <a:ext cx="12192000" cy="3319849"/>
          </a:xfrm>
          <a:prstGeom prst="rect">
            <a:avLst/>
          </a:prstGeom>
        </p:spPr>
      </p:pic>
      <p:sp>
        <p:nvSpPr>
          <p:cNvPr id="2" name="Tekstvak 1">
            <a:extLst>
              <a:ext uri="{FF2B5EF4-FFF2-40B4-BE49-F238E27FC236}">
                <a16:creationId xmlns:a16="http://schemas.microsoft.com/office/drawing/2014/main" id="{22197BD6-65C9-45B8-0580-1A1F2F645961}"/>
              </a:ext>
            </a:extLst>
          </p:cNvPr>
          <p:cNvSpPr txBox="1"/>
          <p:nvPr/>
        </p:nvSpPr>
        <p:spPr>
          <a:xfrm>
            <a:off x="2337407" y="659027"/>
            <a:ext cx="7517186" cy="707886"/>
          </a:xfrm>
          <a:prstGeom prst="rect">
            <a:avLst/>
          </a:prstGeom>
          <a:noFill/>
        </p:spPr>
        <p:txBody>
          <a:bodyPr wrap="none" rtlCol="0">
            <a:spAutoFit/>
          </a:bodyPr>
          <a:lstStyle/>
          <a:p>
            <a:pPr algn="ctr"/>
            <a:r>
              <a:rPr lang="nl-NL" sz="4000" b="1" dirty="0"/>
              <a:t>Sion, het middelpunt van de aarde</a:t>
            </a:r>
          </a:p>
        </p:txBody>
      </p:sp>
    </p:spTree>
    <p:extLst>
      <p:ext uri="{BB962C8B-B14F-4D97-AF65-F5344CB8AC3E}">
        <p14:creationId xmlns:p14="http://schemas.microsoft.com/office/powerpoint/2010/main" val="3445957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2071401" cy="646331"/>
          </a:xfrm>
          <a:prstGeom prst="rect">
            <a:avLst/>
          </a:prstGeom>
          <a:noFill/>
        </p:spPr>
        <p:txBody>
          <a:bodyPr wrap="none" rtlCol="0">
            <a:spAutoFit/>
          </a:bodyPr>
          <a:lstStyle/>
          <a:p>
            <a:r>
              <a:rPr lang="nl-NL" sz="3600" b="1" dirty="0">
                <a:solidFill>
                  <a:schemeClr val="bg1"/>
                </a:solidFill>
              </a:rPr>
              <a:t>Micha 4:1</a:t>
            </a:r>
          </a:p>
        </p:txBody>
      </p:sp>
      <p:pic>
        <p:nvPicPr>
          <p:cNvPr id="3" name="Afbeelding 2">
            <a:extLst>
              <a:ext uri="{FF2B5EF4-FFF2-40B4-BE49-F238E27FC236}">
                <a16:creationId xmlns:a16="http://schemas.microsoft.com/office/drawing/2014/main" id="{92BD1BE4-768B-6205-BA36-D361EFCF0913}"/>
              </a:ext>
            </a:extLst>
          </p:cNvPr>
          <p:cNvPicPr>
            <a:picLocks noChangeAspect="1"/>
          </p:cNvPicPr>
          <p:nvPr/>
        </p:nvPicPr>
        <p:blipFill>
          <a:blip r:embed="rId2"/>
          <a:srcRect l="31853" t="6963" r="24629" b="4592"/>
          <a:stretch/>
        </p:blipFill>
        <p:spPr>
          <a:xfrm>
            <a:off x="3581400" y="234923"/>
            <a:ext cx="5029200" cy="6388154"/>
          </a:xfrm>
          <a:prstGeom prst="rect">
            <a:avLst/>
          </a:prstGeom>
        </p:spPr>
      </p:pic>
      <p:sp>
        <p:nvSpPr>
          <p:cNvPr id="5" name="Ovaal 4">
            <a:extLst>
              <a:ext uri="{FF2B5EF4-FFF2-40B4-BE49-F238E27FC236}">
                <a16:creationId xmlns:a16="http://schemas.microsoft.com/office/drawing/2014/main" id="{EB79C1B8-C4F4-E876-23B3-C9E2A9AA3CB8}"/>
              </a:ext>
            </a:extLst>
          </p:cNvPr>
          <p:cNvSpPr/>
          <p:nvPr/>
        </p:nvSpPr>
        <p:spPr>
          <a:xfrm>
            <a:off x="5799438" y="4226010"/>
            <a:ext cx="156519" cy="1565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269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2071401" cy="646331"/>
          </a:xfrm>
          <a:prstGeom prst="rect">
            <a:avLst/>
          </a:prstGeom>
          <a:noFill/>
        </p:spPr>
        <p:txBody>
          <a:bodyPr wrap="none" rtlCol="0">
            <a:spAutoFit/>
          </a:bodyPr>
          <a:lstStyle/>
          <a:p>
            <a:r>
              <a:rPr lang="nl-NL" sz="3600" b="1" dirty="0">
                <a:solidFill>
                  <a:schemeClr val="bg1"/>
                </a:solidFill>
              </a:rPr>
              <a:t>Micha 4:1</a:t>
            </a:r>
          </a:p>
        </p:txBody>
      </p:sp>
      <p:pic>
        <p:nvPicPr>
          <p:cNvPr id="3076" name="Picture 4" descr="3d Topographic Map of israel">
            <a:extLst>
              <a:ext uri="{FF2B5EF4-FFF2-40B4-BE49-F238E27FC236}">
                <a16:creationId xmlns:a16="http://schemas.microsoft.com/office/drawing/2014/main" id="{29CE6287-9665-FC8A-816D-0E08393C88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40"/>
          <a:stretch/>
        </p:blipFill>
        <p:spPr bwMode="auto">
          <a:xfrm>
            <a:off x="1542277" y="442565"/>
            <a:ext cx="9107445" cy="597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92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2071401" cy="646331"/>
          </a:xfrm>
          <a:prstGeom prst="rect">
            <a:avLst/>
          </a:prstGeom>
          <a:noFill/>
        </p:spPr>
        <p:txBody>
          <a:bodyPr wrap="none" rtlCol="0">
            <a:spAutoFit/>
          </a:bodyPr>
          <a:lstStyle/>
          <a:p>
            <a:r>
              <a:rPr lang="nl-NL" sz="3600" b="1" dirty="0">
                <a:solidFill>
                  <a:schemeClr val="bg1"/>
                </a:solidFill>
              </a:rPr>
              <a:t>Micha 4:1</a:t>
            </a:r>
          </a:p>
        </p:txBody>
      </p:sp>
      <p:pic>
        <p:nvPicPr>
          <p:cNvPr id="3074" name="Picture 2" descr="Jerusalem's Seven Hills Map">
            <a:extLst>
              <a:ext uri="{FF2B5EF4-FFF2-40B4-BE49-F238E27FC236}">
                <a16:creationId xmlns:a16="http://schemas.microsoft.com/office/drawing/2014/main" id="{BF4852D7-B884-651A-CD47-15D748436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750" y="890105"/>
            <a:ext cx="9037120" cy="5077789"/>
          </a:xfrm>
          <a:prstGeom prst="rect">
            <a:avLst/>
          </a:prstGeom>
          <a:noFill/>
          <a:extLst>
            <a:ext uri="{909E8E84-426E-40DD-AFC4-6F175D3DCCD1}">
              <a14:hiddenFill xmlns:a14="http://schemas.microsoft.com/office/drawing/2010/main">
                <a:solidFill>
                  <a:srgbClr val="FFFFFF"/>
                </a:solidFill>
              </a14:hiddenFill>
            </a:ext>
          </a:extLst>
        </p:spPr>
      </p:pic>
      <p:sp>
        <p:nvSpPr>
          <p:cNvPr id="3" name="Hart 2">
            <a:extLst>
              <a:ext uri="{FF2B5EF4-FFF2-40B4-BE49-F238E27FC236}">
                <a16:creationId xmlns:a16="http://schemas.microsoft.com/office/drawing/2014/main" id="{B30806D8-BF4F-B4B4-1540-47E5A8D9C979}"/>
              </a:ext>
            </a:extLst>
          </p:cNvPr>
          <p:cNvSpPr/>
          <p:nvPr/>
        </p:nvSpPr>
        <p:spPr>
          <a:xfrm>
            <a:off x="5832390" y="2817341"/>
            <a:ext cx="263610" cy="238897"/>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2479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2071401" cy="646331"/>
          </a:xfrm>
          <a:prstGeom prst="rect">
            <a:avLst/>
          </a:prstGeom>
          <a:noFill/>
        </p:spPr>
        <p:txBody>
          <a:bodyPr wrap="none" rtlCol="0">
            <a:spAutoFit/>
          </a:bodyPr>
          <a:lstStyle/>
          <a:p>
            <a:r>
              <a:rPr lang="nl-NL" sz="3600" b="1" dirty="0">
                <a:solidFill>
                  <a:schemeClr val="bg1"/>
                </a:solidFill>
              </a:rPr>
              <a:t>Micha 4:1</a:t>
            </a:r>
          </a:p>
        </p:txBody>
      </p:sp>
      <p:pic>
        <p:nvPicPr>
          <p:cNvPr id="5" name="Afbeelding 4">
            <a:extLst>
              <a:ext uri="{FF2B5EF4-FFF2-40B4-BE49-F238E27FC236}">
                <a16:creationId xmlns:a16="http://schemas.microsoft.com/office/drawing/2014/main" id="{0F971BDC-F7F6-95EF-856A-5188AD7337BB}"/>
              </a:ext>
            </a:extLst>
          </p:cNvPr>
          <p:cNvPicPr>
            <a:picLocks noChangeAspect="1"/>
          </p:cNvPicPr>
          <p:nvPr/>
        </p:nvPicPr>
        <p:blipFill>
          <a:blip r:embed="rId2"/>
          <a:srcRect l="25371" t="12000" r="26574" b="21037"/>
          <a:stretch/>
        </p:blipFill>
        <p:spPr>
          <a:xfrm>
            <a:off x="2561967" y="351191"/>
            <a:ext cx="7068065" cy="6155617"/>
          </a:xfrm>
          <a:prstGeom prst="rect">
            <a:avLst/>
          </a:prstGeom>
        </p:spPr>
      </p:pic>
    </p:spTree>
    <p:extLst>
      <p:ext uri="{BB962C8B-B14F-4D97-AF65-F5344CB8AC3E}">
        <p14:creationId xmlns:p14="http://schemas.microsoft.com/office/powerpoint/2010/main" val="96482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BC848F46-D887-2F9C-C2E9-4BDEB062AFB0}"/>
              </a:ext>
            </a:extLst>
          </p:cNvPr>
          <p:cNvPicPr>
            <a:picLocks noChangeAspect="1"/>
          </p:cNvPicPr>
          <p:nvPr/>
        </p:nvPicPr>
        <p:blipFill>
          <a:blip r:embed="rId2"/>
          <a:srcRect t="9037" b="33273"/>
          <a:stretch/>
        </p:blipFill>
        <p:spPr>
          <a:xfrm>
            <a:off x="0" y="-2"/>
            <a:ext cx="12192000"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2893100"/>
          </a:xfrm>
          <a:prstGeom prst="rect">
            <a:avLst/>
          </a:prstGeom>
          <a:noFill/>
        </p:spPr>
        <p:txBody>
          <a:bodyPr wrap="square" rtlCol="0">
            <a:spAutoFit/>
          </a:bodyPr>
          <a:lstStyle/>
          <a:p>
            <a:r>
              <a:rPr lang="nl-NL" sz="2600" i="1" dirty="0"/>
              <a:t>Zach.14:9-10: </a:t>
            </a:r>
          </a:p>
          <a:p>
            <a:r>
              <a:rPr lang="nl-NL" sz="2600" i="1" dirty="0"/>
              <a:t>De HEERE zal Koning worden over heel de aarde. Op die dag zal de HEERE de Enige zijn en Zijn naam de enige. Heel het land zal als de Vlakte worden, van </a:t>
            </a:r>
            <a:r>
              <a:rPr lang="nl-NL" sz="2600" i="1" dirty="0" err="1"/>
              <a:t>Geba</a:t>
            </a:r>
            <a:r>
              <a:rPr lang="nl-NL" sz="2600" i="1" dirty="0"/>
              <a:t> tot </a:t>
            </a:r>
            <a:r>
              <a:rPr lang="nl-NL" sz="2600" i="1" dirty="0" err="1"/>
              <a:t>Rimmon</a:t>
            </a:r>
            <a:r>
              <a:rPr lang="nl-NL" sz="2600" i="1" dirty="0"/>
              <a:t>, ten zuiden van Jeruzalem. Maar </a:t>
            </a:r>
            <a:r>
              <a:rPr lang="nl-NL" sz="2600" b="1" i="1" dirty="0"/>
              <a:t>Jeruzalem zal verheven worden</a:t>
            </a:r>
            <a:r>
              <a:rPr lang="nl-NL" sz="2600" i="1" dirty="0"/>
              <a:t> en op zijn plaats bewoond blijven, van de poort van Benjamin af tot de plaats van de vroegere poort toe, tot aan de Hoekpoort, en van de </a:t>
            </a:r>
            <a:r>
              <a:rPr lang="nl-NL" sz="2600" i="1" dirty="0" err="1"/>
              <a:t>Hananeeltoren</a:t>
            </a:r>
            <a:r>
              <a:rPr lang="nl-NL" sz="2600" i="1" dirty="0"/>
              <a:t> af tot aan de perskuipen van de koning. </a:t>
            </a:r>
            <a:r>
              <a:rPr lang="nl-NL" sz="2600" b="0" i="0" dirty="0">
                <a:effectLst/>
              </a:rPr>
              <a:t> </a:t>
            </a:r>
          </a:p>
        </p:txBody>
      </p:sp>
    </p:spTree>
    <p:extLst>
      <p:ext uri="{BB962C8B-B14F-4D97-AF65-F5344CB8AC3E}">
        <p14:creationId xmlns:p14="http://schemas.microsoft.com/office/powerpoint/2010/main" val="127772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2C52210D-5CC7-71E1-7376-F4D3B5657FAC}"/>
              </a:ext>
            </a:extLst>
          </p:cNvPr>
          <p:cNvPicPr>
            <a:picLocks noChangeAspect="1"/>
          </p:cNvPicPr>
          <p:nvPr/>
        </p:nvPicPr>
        <p:blipFill>
          <a:blip r:embed="rId2"/>
          <a:srcRect t="9037" b="33273"/>
          <a:stretch/>
        </p:blipFill>
        <p:spPr>
          <a:xfrm>
            <a:off x="0" y="-2"/>
            <a:ext cx="12192000"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4893647"/>
          </a:xfrm>
          <a:prstGeom prst="rect">
            <a:avLst/>
          </a:prstGeom>
          <a:noFill/>
        </p:spPr>
        <p:txBody>
          <a:bodyPr wrap="square" rtlCol="0">
            <a:spAutoFit/>
          </a:bodyPr>
          <a:lstStyle/>
          <a:p>
            <a:pPr marL="0" lvl="1"/>
            <a:r>
              <a:rPr lang="nl-NL" sz="2600" i="1" dirty="0"/>
              <a:t>Ex.19:20: Toen daalde de </a:t>
            </a:r>
            <a:r>
              <a:rPr lang="nl-NL" sz="2600" i="1" cap="small" dirty="0"/>
              <a:t>HEERE</a:t>
            </a:r>
            <a:r>
              <a:rPr lang="nl-NL" sz="2600" i="1" dirty="0"/>
              <a:t> neer op de berg Sinaï, op de top van de berg. De </a:t>
            </a:r>
            <a:r>
              <a:rPr lang="nl-NL" sz="2600" i="1" cap="small" dirty="0"/>
              <a:t>HEERE</a:t>
            </a:r>
            <a:r>
              <a:rPr lang="nl-NL" sz="2600" i="1" dirty="0"/>
              <a:t> riep Mozes naar de top van de berg en Mozes klom naar boven.</a:t>
            </a:r>
          </a:p>
          <a:p>
            <a:pPr marL="0" lvl="1"/>
            <a:endParaRPr lang="nl-NL" sz="2600" i="1" dirty="0"/>
          </a:p>
          <a:p>
            <a:pPr marL="0" lvl="1"/>
            <a:r>
              <a:rPr lang="nl-NL" sz="2600" i="1" dirty="0"/>
              <a:t>1 Kon.22:44: De hoogten werden niet weggenomen: het volk bracht nog steeds slachtoffers en reukoffers op de hoogten.</a:t>
            </a:r>
          </a:p>
          <a:p>
            <a:pPr marL="0" lvl="1"/>
            <a:endParaRPr lang="nl-NL" sz="2600" dirty="0"/>
          </a:p>
          <a:p>
            <a:pPr marL="0" lvl="1"/>
            <a:r>
              <a:rPr lang="nl-NL" sz="2600" i="1" dirty="0"/>
              <a:t>2 kon.23:5: Ook zette hij (</a:t>
            </a:r>
            <a:r>
              <a:rPr lang="nl-NL" sz="2600" i="1" dirty="0" err="1"/>
              <a:t>Josia</a:t>
            </a:r>
            <a:r>
              <a:rPr lang="nl-NL" sz="2600" i="1" dirty="0"/>
              <a:t>) de afgodspriesters af die de koningen van Juda aangesteld hadden om op de offerhoogten, in de steden van Juda en rondom Jeruzalem, reukoffers te brengen..</a:t>
            </a:r>
          </a:p>
          <a:p>
            <a:pPr marL="0" lvl="1"/>
            <a:endParaRPr lang="nl-NL" sz="2600" i="1" dirty="0"/>
          </a:p>
          <a:p>
            <a:pPr marL="0" lvl="1"/>
            <a:endParaRPr lang="nl-NL" sz="2600" i="1" dirty="0"/>
          </a:p>
          <a:p>
            <a:r>
              <a:rPr lang="nl-NL" sz="2600" b="0" i="0" dirty="0">
                <a:effectLst/>
              </a:rPr>
              <a:t> </a:t>
            </a:r>
          </a:p>
        </p:txBody>
      </p:sp>
    </p:spTree>
    <p:extLst>
      <p:ext uri="{BB962C8B-B14F-4D97-AF65-F5344CB8AC3E}">
        <p14:creationId xmlns:p14="http://schemas.microsoft.com/office/powerpoint/2010/main" val="37995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even Summits van Limbrug: Gulperberg • Dagwandeling » NKBV-Tochtenwiki">
            <a:extLst>
              <a:ext uri="{FF2B5EF4-FFF2-40B4-BE49-F238E27FC236}">
                <a16:creationId xmlns:a16="http://schemas.microsoft.com/office/drawing/2014/main" id="{71F03AB7-359A-AFC5-3F84-37F93829D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186" y="1418831"/>
            <a:ext cx="4462669" cy="4462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34" name="Picture 2" descr="Historische monumenten in Griekenland - Verken Griekenland">
            <a:extLst>
              <a:ext uri="{FF2B5EF4-FFF2-40B4-BE49-F238E27FC236}">
                <a16:creationId xmlns:a16="http://schemas.microsoft.com/office/drawing/2014/main" id="{BFD62F67-135B-2DE1-519B-64E04350F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45" y="1962653"/>
            <a:ext cx="6703060" cy="3572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1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F6B2B980-5F13-D36E-1D4E-F44452395179}"/>
              </a:ext>
            </a:extLst>
          </p:cNvPr>
          <p:cNvPicPr>
            <a:picLocks noChangeAspect="1"/>
          </p:cNvPicPr>
          <p:nvPr/>
        </p:nvPicPr>
        <p:blipFill>
          <a:blip r:embed="rId2"/>
          <a:srcRect t="9037" b="33273"/>
          <a:stretch/>
        </p:blipFill>
        <p:spPr>
          <a:xfrm>
            <a:off x="0" y="-2"/>
            <a:ext cx="12192000"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4493538"/>
          </a:xfrm>
          <a:prstGeom prst="rect">
            <a:avLst/>
          </a:prstGeom>
          <a:noFill/>
        </p:spPr>
        <p:txBody>
          <a:bodyPr wrap="square" rtlCol="0">
            <a:spAutoFit/>
          </a:bodyPr>
          <a:lstStyle/>
          <a:p>
            <a:pPr marL="0" lvl="1"/>
            <a:r>
              <a:rPr lang="nl-NL" sz="2600" i="1" kern="100" dirty="0">
                <a:effectLst/>
                <a:ea typeface="Verdana" panose="020B0604030504040204" pitchFamily="34" charset="0"/>
                <a:cs typeface="Times New Roman" panose="02020603050405020304" pitchFamily="18" charset="0"/>
              </a:rPr>
              <a:t>Ps.90:2: Al voor de bergen geboren waren en U de aarde en de wereld voortgebracht had, ja, van eeuwigheid tot eeuwigheid bent U God.</a:t>
            </a:r>
            <a:endParaRPr lang="nl-NL" sz="2600" kern="100" dirty="0">
              <a:effectLst/>
              <a:ea typeface="Verdana" panose="020B0604030504040204" pitchFamily="34" charset="0"/>
              <a:cs typeface="Times New Roman" panose="02020603050405020304" pitchFamily="18" charset="0"/>
            </a:endParaRPr>
          </a:p>
          <a:p>
            <a:pPr marL="0" lvl="1"/>
            <a:endParaRPr lang="nl-NL" sz="2600" i="1" kern="100" dirty="0">
              <a:effectLst/>
              <a:ea typeface="Verdana" panose="020B0604030504040204" pitchFamily="34" charset="0"/>
              <a:cs typeface="Times New Roman" panose="02020603050405020304" pitchFamily="18" charset="0"/>
            </a:endParaRPr>
          </a:p>
          <a:p>
            <a:pPr marL="0" lvl="1"/>
            <a:r>
              <a:rPr lang="nl-NL" sz="2600" i="1" kern="100" dirty="0">
                <a:effectLst/>
                <a:ea typeface="Verdana" panose="020B0604030504040204" pitchFamily="34" charset="0"/>
                <a:cs typeface="Times New Roman" panose="02020603050405020304" pitchFamily="18" charset="0"/>
              </a:rPr>
              <a:t>Jes.40:12: Wie heeft de wateren met de holte van zijn hand opgemeten, of van de hemel met een span de maat genomen, of het stof van de aarde met een maatbeker gevat, of de bergen gewogen in een waag, of de heuvels op een weegschaal?</a:t>
            </a:r>
            <a:endParaRPr lang="nl-NL" sz="2600" kern="100" dirty="0">
              <a:effectLst/>
              <a:ea typeface="Verdana" panose="020B0604030504040204" pitchFamily="34" charset="0"/>
              <a:cs typeface="Times New Roman" panose="02020603050405020304" pitchFamily="18" charset="0"/>
            </a:endParaRPr>
          </a:p>
          <a:p>
            <a:pPr marL="0" lvl="1"/>
            <a:endParaRPr lang="nl-NL" sz="2600" i="1" kern="100" dirty="0">
              <a:effectLst/>
              <a:ea typeface="Verdana" panose="020B0604030504040204" pitchFamily="34" charset="0"/>
              <a:cs typeface="Times New Roman" panose="02020603050405020304" pitchFamily="18" charset="0"/>
            </a:endParaRPr>
          </a:p>
          <a:p>
            <a:pPr marL="0" lvl="1"/>
            <a:r>
              <a:rPr lang="nl-NL" sz="2600" i="1" kern="100" dirty="0">
                <a:effectLst/>
                <a:ea typeface="Verdana" panose="020B0604030504040204" pitchFamily="34" charset="0"/>
                <a:cs typeface="Times New Roman" panose="02020603050405020304" pitchFamily="18" charset="0"/>
              </a:rPr>
              <a:t>Nahum 1:5: De bergen beven voor Hem, de heuvels smelten weg, de aarde rijst op voor Zijn aangezicht, de wereld met al zijn bewoners.</a:t>
            </a:r>
            <a:endParaRPr lang="nl-NL" sz="2600" kern="100" dirty="0">
              <a:effectLst/>
              <a:ea typeface="Verdana" panose="020B0604030504040204" pitchFamily="34" charset="0"/>
              <a:cs typeface="Times New Roman" panose="02020603050405020304" pitchFamily="18" charset="0"/>
            </a:endParaRPr>
          </a:p>
          <a:p>
            <a:r>
              <a:rPr lang="nl-NL" sz="2600" b="0" i="0" dirty="0">
                <a:effectLst/>
              </a:rPr>
              <a:t> </a:t>
            </a:r>
          </a:p>
        </p:txBody>
      </p:sp>
    </p:spTree>
    <p:extLst>
      <p:ext uri="{BB962C8B-B14F-4D97-AF65-F5344CB8AC3E}">
        <p14:creationId xmlns:p14="http://schemas.microsoft.com/office/powerpoint/2010/main" val="408905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24B30417-F866-497D-88B3-24765BAC8BC3}"/>
              </a:ext>
            </a:extLst>
          </p:cNvPr>
          <p:cNvPicPr>
            <a:picLocks noChangeAspect="1"/>
          </p:cNvPicPr>
          <p:nvPr/>
        </p:nvPicPr>
        <p:blipFill>
          <a:blip r:embed="rId2"/>
          <a:srcRect t="9037" b="33273"/>
          <a:stretch/>
        </p:blipFill>
        <p:spPr>
          <a:xfrm>
            <a:off x="0" y="-2"/>
            <a:ext cx="12192000"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3693319"/>
          </a:xfrm>
          <a:prstGeom prst="rect">
            <a:avLst/>
          </a:prstGeom>
          <a:noFill/>
        </p:spPr>
        <p:txBody>
          <a:bodyPr wrap="square" rtlCol="0">
            <a:spAutoFit/>
          </a:bodyPr>
          <a:lstStyle/>
          <a:p>
            <a:pPr algn="l"/>
            <a:r>
              <a:rPr lang="nl-NL" sz="2600" b="0" i="1" dirty="0">
                <a:effectLst/>
              </a:rPr>
              <a:t>Micha 4:1: Het zal echter in het </a:t>
            </a:r>
            <a:r>
              <a:rPr lang="nl-NL" sz="2600" i="1" dirty="0">
                <a:effectLst/>
              </a:rPr>
              <a:t>laatste der dagen </a:t>
            </a:r>
            <a:r>
              <a:rPr lang="nl-NL" sz="2600" b="0" i="1" dirty="0">
                <a:effectLst/>
              </a:rPr>
              <a:t>geschieden dat </a:t>
            </a:r>
            <a:r>
              <a:rPr lang="nl-NL" sz="2600" i="1" dirty="0">
                <a:effectLst/>
              </a:rPr>
              <a:t>de berg van het huis van de </a:t>
            </a:r>
            <a:r>
              <a:rPr lang="nl-NL" sz="2600" i="1" cap="small" dirty="0">
                <a:effectLst/>
              </a:rPr>
              <a:t>HEERE</a:t>
            </a:r>
            <a:r>
              <a:rPr lang="nl-NL" sz="2600" b="1" i="1" cap="small" dirty="0">
                <a:effectLst/>
              </a:rPr>
              <a:t> </a:t>
            </a:r>
            <a:r>
              <a:rPr lang="nl-NL" sz="2600" b="0" i="1" dirty="0">
                <a:effectLst/>
              </a:rPr>
              <a:t>vast zal staan als </a:t>
            </a:r>
            <a:r>
              <a:rPr lang="nl-NL" sz="2600" i="1" dirty="0">
                <a:effectLst/>
              </a:rPr>
              <a:t>de hoogste van de bergen</a:t>
            </a:r>
            <a:r>
              <a:rPr lang="nl-NL" sz="2600" b="0" i="1" dirty="0">
                <a:effectLst/>
              </a:rPr>
              <a:t>, en dat </a:t>
            </a:r>
            <a:r>
              <a:rPr lang="nl-NL" sz="2600" i="1" dirty="0">
                <a:effectLst/>
              </a:rPr>
              <a:t>hij verheven zal worden boven de heuvels, </a:t>
            </a:r>
            <a:r>
              <a:rPr lang="nl-NL" sz="2600" b="0" i="1" dirty="0">
                <a:effectLst/>
              </a:rPr>
              <a:t>en dat </a:t>
            </a:r>
            <a:r>
              <a:rPr lang="nl-NL" sz="2600" b="1" i="1" dirty="0">
                <a:effectLst/>
              </a:rPr>
              <a:t>de volken ernaartoe zullen stromen</a:t>
            </a:r>
            <a:r>
              <a:rPr lang="nl-NL" sz="2600" b="0" i="1" dirty="0">
                <a:effectLst/>
              </a:rPr>
              <a:t>.</a:t>
            </a:r>
          </a:p>
          <a:p>
            <a:pPr algn="l"/>
            <a:endParaRPr lang="nl-NL" sz="2600" i="1" dirty="0"/>
          </a:p>
          <a:p>
            <a:pPr lvl="0"/>
            <a:r>
              <a:rPr lang="nl-NL" sz="2600" i="1" dirty="0"/>
              <a:t>Jes.56:7: Mijn huis zal een gebedshuis zijn voor alle volken.</a:t>
            </a:r>
          </a:p>
          <a:p>
            <a:pPr lvl="0"/>
            <a:endParaRPr lang="nl-NL" sz="2600" dirty="0"/>
          </a:p>
          <a:p>
            <a:r>
              <a:rPr lang="nl-NL" sz="2600" i="1" dirty="0"/>
              <a:t>Jer.3:17: In die tijd zal men Jeruzalem de Troon van YHWH noemen. Alle heidenvolken zullen er samenstromen, tot de naam van YHWH, tot Jeruzalem.</a:t>
            </a:r>
            <a:endParaRPr lang="nl-NL" sz="2600" b="0" i="0" dirty="0">
              <a:effectLst/>
            </a:endParaRPr>
          </a:p>
        </p:txBody>
      </p:sp>
    </p:spTree>
    <p:extLst>
      <p:ext uri="{BB962C8B-B14F-4D97-AF65-F5344CB8AC3E}">
        <p14:creationId xmlns:p14="http://schemas.microsoft.com/office/powerpoint/2010/main" val="5032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Jerusalem Filled with People - The Light of Christ Journey">
            <a:extLst>
              <a:ext uri="{FF2B5EF4-FFF2-40B4-BE49-F238E27FC236}">
                <a16:creationId xmlns:a16="http://schemas.microsoft.com/office/drawing/2014/main" id="{317AC1AA-B31B-A03A-75F0-8D43D85CE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444" y="521806"/>
            <a:ext cx="9021111" cy="581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2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4093428"/>
          </a:xfrm>
          <a:prstGeom prst="rect">
            <a:avLst/>
          </a:prstGeom>
          <a:noFill/>
        </p:spPr>
        <p:txBody>
          <a:bodyPr wrap="square" rtlCol="0">
            <a:spAutoFit/>
          </a:bodyPr>
          <a:lstStyle/>
          <a:p>
            <a:pPr algn="l"/>
            <a:r>
              <a:rPr lang="nl-NL" sz="2600" b="0" i="1" dirty="0">
                <a:effectLst/>
              </a:rPr>
              <a:t>Jes.2:2-4: Het zal in het laatste der dagen geschieden dat de berg van het huis van de </a:t>
            </a:r>
            <a:r>
              <a:rPr lang="nl-NL" sz="2600" b="0" i="1" cap="small" dirty="0">
                <a:effectLst/>
              </a:rPr>
              <a:t>HEERE</a:t>
            </a:r>
            <a:r>
              <a:rPr lang="nl-NL" sz="2600" b="0" i="1" dirty="0">
                <a:effectLst/>
              </a:rPr>
              <a:t> vast zal staan als de hoogste van de bergen, en dat hij verheven zal worden boven de heuvels, en dat alle heidenvolken ernaartoe zullen stromen. Vele volken zullen gaan en zeggen: Kom, laten wij opgaan naar de berg van de </a:t>
            </a:r>
            <a:r>
              <a:rPr lang="nl-NL" sz="2600" b="0" i="1" cap="small" dirty="0">
                <a:effectLst/>
              </a:rPr>
              <a:t>HEERE</a:t>
            </a:r>
            <a:r>
              <a:rPr lang="nl-NL" sz="2600" b="0" i="1" dirty="0">
                <a:effectLst/>
              </a:rPr>
              <a:t>, naar het huis van de God van Jakob; dan zal Hij ons onderwijzen aangaande Zijn wegen, en zullen wij Zijn paden bewandelen. Want uit Sion zal de wet uitgaan, en het woord van de </a:t>
            </a:r>
            <a:r>
              <a:rPr lang="nl-NL" sz="2600" b="0" i="1" cap="small" dirty="0">
                <a:effectLst/>
              </a:rPr>
              <a:t>HEERE</a:t>
            </a:r>
            <a:r>
              <a:rPr lang="nl-NL" sz="2600" b="0" i="1" dirty="0">
                <a:effectLst/>
              </a:rPr>
              <a:t> uit Jeruzalem. Hij zal oordelen tussen de heidenvolken en veel volken vonnissen. En zij zullen hun zwaarden omsmeden tot ploegscharen en hun speren tot snoeimessen. Geen volk zal tegen een ander volk het zwaard opheffen. Oorlog voeren zullen zij niet meer leren.</a:t>
            </a:r>
          </a:p>
        </p:txBody>
      </p:sp>
      <p:pic>
        <p:nvPicPr>
          <p:cNvPr id="3" name="Afbeelding 2" descr="Afbeelding met landschap, panorama, hemel, wolk">
            <a:extLst>
              <a:ext uri="{FF2B5EF4-FFF2-40B4-BE49-F238E27FC236}">
                <a16:creationId xmlns:a16="http://schemas.microsoft.com/office/drawing/2014/main" id="{FC3F4BFD-4C0F-6867-CD61-F7A679EF28B4}"/>
              </a:ext>
            </a:extLst>
          </p:cNvPr>
          <p:cNvPicPr>
            <a:picLocks noChangeAspect="1"/>
          </p:cNvPicPr>
          <p:nvPr/>
        </p:nvPicPr>
        <p:blipFill>
          <a:blip r:embed="rId2"/>
          <a:srcRect t="9037" b="33273"/>
          <a:stretch/>
        </p:blipFill>
        <p:spPr>
          <a:xfrm>
            <a:off x="0" y="-2"/>
            <a:ext cx="12192000" cy="1824361"/>
          </a:xfrm>
          <a:prstGeom prst="rect">
            <a:avLst/>
          </a:prstGeom>
        </p:spPr>
      </p:pic>
    </p:spTree>
    <p:extLst>
      <p:ext uri="{BB962C8B-B14F-4D97-AF65-F5344CB8AC3E}">
        <p14:creationId xmlns:p14="http://schemas.microsoft.com/office/powerpoint/2010/main" val="484217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As Christian pilgrims visit Israel for Holy Week, local Christians complain  of increasing violence | All Israel News">
            <a:extLst>
              <a:ext uri="{FF2B5EF4-FFF2-40B4-BE49-F238E27FC236}">
                <a16:creationId xmlns:a16="http://schemas.microsoft.com/office/drawing/2014/main" id="{A9D4E12B-3C6B-6DF9-18CD-782B50E5C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149" y="909766"/>
            <a:ext cx="7557701" cy="503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96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CEFB9099-34B2-EEB2-9A92-5D90A12A219E}"/>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487627" cy="646331"/>
          </a:xfrm>
          <a:prstGeom prst="rect">
            <a:avLst/>
          </a:prstGeom>
          <a:noFill/>
        </p:spPr>
        <p:txBody>
          <a:bodyPr wrap="none" rtlCol="0">
            <a:spAutoFit/>
          </a:bodyPr>
          <a:lstStyle/>
          <a:p>
            <a:r>
              <a:rPr lang="nl-NL" sz="3600" b="1" dirty="0">
                <a:solidFill>
                  <a:schemeClr val="bg1"/>
                </a:solidFill>
              </a:rPr>
              <a:t>Centrum van aanbidding én onderwijs</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1692771"/>
          </a:xfrm>
          <a:prstGeom prst="rect">
            <a:avLst/>
          </a:prstGeom>
          <a:noFill/>
        </p:spPr>
        <p:txBody>
          <a:bodyPr wrap="square" rtlCol="0">
            <a:spAutoFit/>
          </a:bodyPr>
          <a:lstStyle/>
          <a:p>
            <a:r>
              <a:rPr lang="nl-NL" sz="2600" i="1" dirty="0"/>
              <a:t>Micha 4:2: Vele heidenvolken zullen op weg gaan en zeggen: Kom, laten wij opgaan naar de berg van de </a:t>
            </a:r>
            <a:r>
              <a:rPr lang="nl-NL" sz="2600" i="1" cap="small" dirty="0"/>
              <a:t>HEERE</a:t>
            </a:r>
            <a:r>
              <a:rPr lang="nl-NL" sz="2600" i="1" dirty="0"/>
              <a:t>, naar het huis van de God van Jakob; dan zal Hij ons onderwijzen aangaande Zijn wegen, en zullen wij Zijn paden bewandelen. Want uit Sion zal de wet uitgaan en het woord van de </a:t>
            </a:r>
            <a:r>
              <a:rPr lang="nl-NL" sz="2600" i="1" cap="small" dirty="0"/>
              <a:t>HEERE</a:t>
            </a:r>
            <a:r>
              <a:rPr lang="nl-NL" sz="2600" i="1" dirty="0"/>
              <a:t> uit Jeruzalem.</a:t>
            </a:r>
            <a:endParaRPr lang="nl-NL" sz="2600" b="0" i="1" dirty="0">
              <a:effectLst/>
            </a:endParaRPr>
          </a:p>
        </p:txBody>
      </p:sp>
    </p:spTree>
    <p:extLst>
      <p:ext uri="{BB962C8B-B14F-4D97-AF65-F5344CB8AC3E}">
        <p14:creationId xmlns:p14="http://schemas.microsoft.com/office/powerpoint/2010/main" val="362294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489726AD-DB84-BDBE-0DBB-BD6BDED4B453}"/>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487627" cy="646331"/>
          </a:xfrm>
          <a:prstGeom prst="rect">
            <a:avLst/>
          </a:prstGeom>
          <a:noFill/>
        </p:spPr>
        <p:txBody>
          <a:bodyPr wrap="none" rtlCol="0">
            <a:spAutoFit/>
          </a:bodyPr>
          <a:lstStyle/>
          <a:p>
            <a:r>
              <a:rPr lang="nl-NL" sz="3600" b="1" dirty="0">
                <a:solidFill>
                  <a:schemeClr val="bg1"/>
                </a:solidFill>
              </a:rPr>
              <a:t>Centrum van aanbidding én onderwijs</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4493538"/>
          </a:xfrm>
          <a:prstGeom prst="rect">
            <a:avLst/>
          </a:prstGeom>
          <a:noFill/>
        </p:spPr>
        <p:txBody>
          <a:bodyPr wrap="square" rtlCol="0">
            <a:spAutoFit/>
          </a:bodyPr>
          <a:lstStyle/>
          <a:p>
            <a:r>
              <a:rPr lang="nl-NL" sz="2600" i="1" dirty="0"/>
              <a:t>Micha 4:2: Vele heidenvolken zullen op weg gaan en zeggen: </a:t>
            </a:r>
            <a:r>
              <a:rPr lang="nl-NL" sz="2600" b="1" i="1" dirty="0"/>
              <a:t>Kom, laten wij </a:t>
            </a:r>
            <a:r>
              <a:rPr lang="nl-NL" sz="2600" b="1" i="1" u="sng" dirty="0"/>
              <a:t>opgaan</a:t>
            </a:r>
            <a:r>
              <a:rPr lang="nl-NL" sz="2600" b="1" i="1" dirty="0"/>
              <a:t> </a:t>
            </a:r>
            <a:r>
              <a:rPr lang="nl-NL" sz="2600" i="1" dirty="0"/>
              <a:t>naar de berg van de </a:t>
            </a:r>
            <a:r>
              <a:rPr lang="nl-NL" sz="2600" i="1" cap="small" dirty="0"/>
              <a:t>HEERE</a:t>
            </a:r>
            <a:r>
              <a:rPr lang="nl-NL" sz="2600" i="1" dirty="0"/>
              <a:t>, naar het huis van de God van Jakob; dan zal Hij ons onderwijzen aangaande Zijn wegen, en zullen wij Zijn paden bewandelen. Want uit Sion zal de wet uitgaan en het woord van de </a:t>
            </a:r>
            <a:r>
              <a:rPr lang="nl-NL" sz="2600" i="1" cap="small" dirty="0"/>
              <a:t>HEERE</a:t>
            </a:r>
            <a:r>
              <a:rPr lang="nl-NL" sz="2600" i="1" dirty="0"/>
              <a:t> uit Jeruzalem.</a:t>
            </a:r>
            <a:endParaRPr lang="nl-NL" sz="2600" b="0" i="1" dirty="0">
              <a:effectLst/>
            </a:endParaRPr>
          </a:p>
          <a:p>
            <a:endParaRPr lang="nl-NL" sz="2600" dirty="0"/>
          </a:p>
          <a:p>
            <a:r>
              <a:rPr lang="nl-NL" sz="2600" dirty="0"/>
              <a:t>Elkaar aanmoedigen! </a:t>
            </a:r>
          </a:p>
          <a:p>
            <a:pPr algn="l"/>
            <a:endParaRPr lang="nl-NL" sz="2600" dirty="0"/>
          </a:p>
          <a:p>
            <a:pPr lvl="0"/>
            <a:r>
              <a:rPr lang="nl-NL" sz="2600" i="1" dirty="0"/>
              <a:t>Ps.122:1-4: Ik ben verblijd, wanneer zij tegen mij zeggen: Wij zullen naar het huis van de </a:t>
            </a:r>
            <a:r>
              <a:rPr lang="nl-NL" sz="2600" i="1" cap="small" dirty="0"/>
              <a:t>HEERE</a:t>
            </a:r>
            <a:r>
              <a:rPr lang="nl-NL" sz="2600" i="1" dirty="0"/>
              <a:t> gaan! Onze voeten staan binnen uw poorten, Jeruzalem! Jeruzalem is gebouwd als een stad die hecht samengevoegd is. Daarheen trekken de stammen op, de stammen van de </a:t>
            </a:r>
            <a:r>
              <a:rPr lang="nl-NL" sz="2600" i="1" cap="small" dirty="0"/>
              <a:t>HEERE</a:t>
            </a:r>
            <a:r>
              <a:rPr lang="nl-NL" sz="2600" i="1" dirty="0"/>
              <a:t>..</a:t>
            </a:r>
            <a:endParaRPr lang="nl-NL" sz="2600" dirty="0"/>
          </a:p>
        </p:txBody>
      </p:sp>
    </p:spTree>
    <p:extLst>
      <p:ext uri="{BB962C8B-B14F-4D97-AF65-F5344CB8AC3E}">
        <p14:creationId xmlns:p14="http://schemas.microsoft.com/office/powerpoint/2010/main" val="32285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6DB96246-84EE-4227-FDB2-AD36709FEAC7}"/>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487627" cy="646331"/>
          </a:xfrm>
          <a:prstGeom prst="rect">
            <a:avLst/>
          </a:prstGeom>
          <a:noFill/>
        </p:spPr>
        <p:txBody>
          <a:bodyPr wrap="none" rtlCol="0">
            <a:spAutoFit/>
          </a:bodyPr>
          <a:lstStyle/>
          <a:p>
            <a:r>
              <a:rPr lang="nl-NL" sz="3600" b="1" dirty="0">
                <a:solidFill>
                  <a:schemeClr val="bg1"/>
                </a:solidFill>
              </a:rPr>
              <a:t>Centrum van aanbidding én onderwijs</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2492990"/>
          </a:xfrm>
          <a:prstGeom prst="rect">
            <a:avLst/>
          </a:prstGeom>
          <a:noFill/>
        </p:spPr>
        <p:txBody>
          <a:bodyPr wrap="square" rtlCol="0">
            <a:spAutoFit/>
          </a:bodyPr>
          <a:lstStyle/>
          <a:p>
            <a:r>
              <a:rPr lang="nl-NL" sz="2600" i="1" dirty="0"/>
              <a:t>Micha 4:2: Vele heidenvolken zullen op weg gaan en zeggen: Kom, laten wij opgaan naar de berg van de </a:t>
            </a:r>
            <a:r>
              <a:rPr lang="nl-NL" sz="2600" i="1" cap="small" dirty="0"/>
              <a:t>HEERE</a:t>
            </a:r>
            <a:r>
              <a:rPr lang="nl-NL" sz="2600" i="1" dirty="0"/>
              <a:t>, naar het huis van de God van Jakob; dan zal </a:t>
            </a:r>
            <a:r>
              <a:rPr lang="nl-NL" sz="2600" b="1" i="1" dirty="0"/>
              <a:t>Hij</a:t>
            </a:r>
            <a:r>
              <a:rPr lang="nl-NL" sz="2600" i="1" dirty="0"/>
              <a:t> ons onderwijzen aangaande Zijn wegen, en zullen wij Zijn paden bewandelen. Want uit Sion zal de </a:t>
            </a:r>
            <a:r>
              <a:rPr lang="nl-NL" sz="2600" b="1" i="1" dirty="0"/>
              <a:t>wet </a:t>
            </a:r>
            <a:r>
              <a:rPr lang="nl-NL" sz="2600" i="1" dirty="0"/>
              <a:t>uitgaan en het </a:t>
            </a:r>
            <a:r>
              <a:rPr lang="nl-NL" sz="2600" b="1" i="1" dirty="0"/>
              <a:t>woord van de </a:t>
            </a:r>
            <a:r>
              <a:rPr lang="nl-NL" sz="2600" b="1" i="1" cap="small" dirty="0"/>
              <a:t>HEERE</a:t>
            </a:r>
            <a:r>
              <a:rPr lang="nl-NL" sz="2600" i="1" dirty="0"/>
              <a:t> uit Jeruzalem.</a:t>
            </a:r>
            <a:endParaRPr lang="nl-NL" sz="2600" b="0" i="1" dirty="0">
              <a:effectLst/>
            </a:endParaRPr>
          </a:p>
          <a:p>
            <a:pPr algn="l"/>
            <a:endParaRPr lang="nl-NL" sz="2600" dirty="0"/>
          </a:p>
          <a:p>
            <a:pPr marL="457200" lvl="0" indent="-457200">
              <a:buFont typeface="Arial" panose="020B0604020202020204" pitchFamily="34" charset="0"/>
              <a:buChar char="•"/>
            </a:pPr>
            <a:r>
              <a:rPr lang="nl-NL" sz="2600" b="0" dirty="0">
                <a:effectLst/>
              </a:rPr>
              <a:t>Yeshua en de </a:t>
            </a:r>
            <a:r>
              <a:rPr lang="nl-NL" sz="2600" dirty="0"/>
              <a:t>T</a:t>
            </a:r>
            <a:r>
              <a:rPr lang="nl-NL" sz="2600" b="0" dirty="0">
                <a:effectLst/>
              </a:rPr>
              <a:t>hora (Tenach / Gods Woord) =&gt; hoofdattrac</a:t>
            </a:r>
            <a:r>
              <a:rPr lang="nl-NL" sz="2600" dirty="0"/>
              <a:t>tie !</a:t>
            </a:r>
            <a:endParaRPr lang="nl-NL" sz="2600" b="0" dirty="0">
              <a:effectLst/>
            </a:endParaRPr>
          </a:p>
        </p:txBody>
      </p:sp>
    </p:spTree>
    <p:extLst>
      <p:ext uri="{BB962C8B-B14F-4D97-AF65-F5344CB8AC3E}">
        <p14:creationId xmlns:p14="http://schemas.microsoft.com/office/powerpoint/2010/main" val="9953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descr="What Is the Western Wall? Origins and Today's Significance">
            <a:extLst>
              <a:ext uri="{FF2B5EF4-FFF2-40B4-BE49-F238E27FC236}">
                <a16:creationId xmlns:a16="http://schemas.microsoft.com/office/drawing/2014/main" id="{C4BAC40E-DF8C-6DA8-963A-F1B8AD81D8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44" r="4485"/>
          <a:stretch/>
        </p:blipFill>
        <p:spPr bwMode="auto">
          <a:xfrm>
            <a:off x="6212081" y="440464"/>
            <a:ext cx="5317979" cy="3275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2071401" cy="646331"/>
          </a:xfrm>
          <a:prstGeom prst="rect">
            <a:avLst/>
          </a:prstGeom>
          <a:noFill/>
        </p:spPr>
        <p:txBody>
          <a:bodyPr wrap="none" rtlCol="0">
            <a:spAutoFit/>
          </a:bodyPr>
          <a:lstStyle/>
          <a:p>
            <a:r>
              <a:rPr lang="nl-NL" sz="3600" b="1" dirty="0">
                <a:solidFill>
                  <a:schemeClr val="bg1"/>
                </a:solidFill>
              </a:rPr>
              <a:t>Micha 4:2</a:t>
            </a:r>
          </a:p>
        </p:txBody>
      </p:sp>
      <p:pic>
        <p:nvPicPr>
          <p:cNvPr id="19458" name="Picture 2" descr="Top van 10 Jeruzalem - Israel specialist Midden-Oosten Reizen">
            <a:extLst>
              <a:ext uri="{FF2B5EF4-FFF2-40B4-BE49-F238E27FC236}">
                <a16:creationId xmlns:a16="http://schemas.microsoft.com/office/drawing/2014/main" id="{72112926-FF52-771B-D7FF-08EFFA9FC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75" y="440465"/>
            <a:ext cx="4956246" cy="3275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62" name="Picture 6" descr="De Bijbel als biografie | Theologie.nl">
            <a:extLst>
              <a:ext uri="{FF2B5EF4-FFF2-40B4-BE49-F238E27FC236}">
                <a16:creationId xmlns:a16="http://schemas.microsoft.com/office/drawing/2014/main" id="{5F4FB0C0-C569-CCA5-1B0F-7B483D3AD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676" y="4069492"/>
            <a:ext cx="5122270" cy="2561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Kruis 2">
            <a:extLst>
              <a:ext uri="{FF2B5EF4-FFF2-40B4-BE49-F238E27FC236}">
                <a16:creationId xmlns:a16="http://schemas.microsoft.com/office/drawing/2014/main" id="{D519598B-63E2-81E9-5DEA-BE6BFB650244}"/>
              </a:ext>
            </a:extLst>
          </p:cNvPr>
          <p:cNvSpPr/>
          <p:nvPr/>
        </p:nvSpPr>
        <p:spPr>
          <a:xfrm rot="2721974">
            <a:off x="1386824" y="968231"/>
            <a:ext cx="2523063" cy="2487713"/>
          </a:xfrm>
          <a:prstGeom prst="plus">
            <a:avLst>
              <a:gd name="adj" fmla="val 44992"/>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Kruis 4">
            <a:extLst>
              <a:ext uri="{FF2B5EF4-FFF2-40B4-BE49-F238E27FC236}">
                <a16:creationId xmlns:a16="http://schemas.microsoft.com/office/drawing/2014/main" id="{230E3E89-59CA-60ED-E16C-CA918B3926F1}"/>
              </a:ext>
            </a:extLst>
          </p:cNvPr>
          <p:cNvSpPr/>
          <p:nvPr/>
        </p:nvSpPr>
        <p:spPr>
          <a:xfrm rot="2721974">
            <a:off x="7732385" y="936743"/>
            <a:ext cx="2523063" cy="2487713"/>
          </a:xfrm>
          <a:prstGeom prst="plus">
            <a:avLst>
              <a:gd name="adj" fmla="val 44992"/>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F4FC6208-B784-8885-0F20-108B15011AA8}"/>
              </a:ext>
            </a:extLst>
          </p:cNvPr>
          <p:cNvPicPr>
            <a:picLocks noChangeAspect="1"/>
          </p:cNvPicPr>
          <p:nvPr/>
        </p:nvPicPr>
        <p:blipFill>
          <a:blip r:embed="rId5"/>
          <a:srcRect l="5631" t="8589" r="67712" b="79940"/>
          <a:stretch/>
        </p:blipFill>
        <p:spPr>
          <a:xfrm>
            <a:off x="249375" y="4835175"/>
            <a:ext cx="3860939" cy="1038404"/>
          </a:xfrm>
          <a:prstGeom prst="rect">
            <a:avLst/>
          </a:prstGeom>
        </p:spPr>
      </p:pic>
    </p:spTree>
    <p:extLst>
      <p:ext uri="{BB962C8B-B14F-4D97-AF65-F5344CB8AC3E}">
        <p14:creationId xmlns:p14="http://schemas.microsoft.com/office/powerpoint/2010/main" val="220135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B1DC0BA5-8679-4B33-63E4-7EB304DAA143}"/>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487627" cy="646331"/>
          </a:xfrm>
          <a:prstGeom prst="rect">
            <a:avLst/>
          </a:prstGeom>
          <a:noFill/>
        </p:spPr>
        <p:txBody>
          <a:bodyPr wrap="none" rtlCol="0">
            <a:spAutoFit/>
          </a:bodyPr>
          <a:lstStyle/>
          <a:p>
            <a:r>
              <a:rPr lang="nl-NL" sz="3600" b="1" dirty="0">
                <a:solidFill>
                  <a:schemeClr val="bg1"/>
                </a:solidFill>
              </a:rPr>
              <a:t>Centrum van aanbidding én onderwijs</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4493538"/>
          </a:xfrm>
          <a:prstGeom prst="rect">
            <a:avLst/>
          </a:prstGeom>
          <a:noFill/>
        </p:spPr>
        <p:txBody>
          <a:bodyPr wrap="square" rtlCol="0">
            <a:spAutoFit/>
          </a:bodyPr>
          <a:lstStyle/>
          <a:p>
            <a:pPr lvl="0"/>
            <a:r>
              <a:rPr lang="nl-NL" sz="2600" i="1" dirty="0"/>
              <a:t>Jes.11:9-11: Men zal nergens kwaad doen of verderf aanrichten op heel Mijn heilige berg, want de aarde zal vol zijn van de </a:t>
            </a:r>
            <a:r>
              <a:rPr lang="nl-NL" sz="2600" b="1" i="1" dirty="0"/>
              <a:t>kennis van de HEERE</a:t>
            </a:r>
            <a:r>
              <a:rPr lang="nl-NL" sz="2600" i="1" dirty="0"/>
              <a:t>, zoals het water de bodem van de zee bedekt. Want op die dag zal de Wortel van </a:t>
            </a:r>
            <a:r>
              <a:rPr lang="nl-NL" sz="2600" i="1" dirty="0" err="1"/>
              <a:t>Isaï</a:t>
            </a:r>
            <a:r>
              <a:rPr lang="nl-NL" sz="2600" i="1" dirty="0"/>
              <a:t> er zijn, Die zal staan als banier voor de volken. Naar Hém zullen de heidenvolken vragen. Zijn rustplaats zal heerlijk zijn.</a:t>
            </a:r>
            <a:endParaRPr lang="nl-NL" sz="2600" dirty="0"/>
          </a:p>
          <a:p>
            <a:pPr lvl="0"/>
            <a:endParaRPr lang="nl-NL" sz="2600" i="1" dirty="0"/>
          </a:p>
          <a:p>
            <a:pPr lvl="0"/>
            <a:r>
              <a:rPr lang="nl-NL" sz="2600" i="1" dirty="0"/>
              <a:t>Jes.42:4b: De kustlanden zullen uitzien naar </a:t>
            </a:r>
            <a:r>
              <a:rPr lang="nl-NL" sz="2600" b="1" i="1" dirty="0"/>
              <a:t>Zijn onderricht</a:t>
            </a:r>
            <a:r>
              <a:rPr lang="nl-NL" sz="2600" i="1" dirty="0"/>
              <a:t>.</a:t>
            </a:r>
            <a:endParaRPr lang="nl-NL" sz="2600" dirty="0"/>
          </a:p>
          <a:p>
            <a:endParaRPr lang="nl-NL" sz="2600" i="1" dirty="0"/>
          </a:p>
          <a:p>
            <a:r>
              <a:rPr lang="nl-NL" sz="2600" i="1" dirty="0"/>
              <a:t>Ez.37:24: En Mijn Knecht David zal Koning over hen zijn. Voor hen allen zal er één Herder zijn. Zij zullen in </a:t>
            </a:r>
            <a:r>
              <a:rPr lang="nl-NL" sz="2600" b="1" i="1" dirty="0"/>
              <a:t>Mijn bepalingen </a:t>
            </a:r>
            <a:r>
              <a:rPr lang="nl-NL" sz="2600" i="1" dirty="0"/>
              <a:t>wandelen en </a:t>
            </a:r>
            <a:r>
              <a:rPr lang="nl-NL" sz="2600" b="1" i="1" dirty="0"/>
              <a:t>Mijn verordeningen </a:t>
            </a:r>
            <a:r>
              <a:rPr lang="nl-NL" sz="2600" i="1" dirty="0"/>
              <a:t>in acht nemen en die houden.</a:t>
            </a:r>
            <a:endParaRPr lang="nl-NL" sz="2600" b="0" dirty="0">
              <a:effectLst/>
            </a:endParaRPr>
          </a:p>
        </p:txBody>
      </p:sp>
    </p:spTree>
    <p:extLst>
      <p:ext uri="{BB962C8B-B14F-4D97-AF65-F5344CB8AC3E}">
        <p14:creationId xmlns:p14="http://schemas.microsoft.com/office/powerpoint/2010/main" val="4451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02426782-EC39-1071-663B-F02BA21EE3ED}"/>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020833" cy="646331"/>
          </a:xfrm>
          <a:prstGeom prst="rect">
            <a:avLst/>
          </a:prstGeom>
          <a:noFill/>
        </p:spPr>
        <p:txBody>
          <a:bodyPr wrap="none" rtlCol="0">
            <a:spAutoFit/>
          </a:bodyPr>
          <a:lstStyle/>
          <a:p>
            <a:r>
              <a:rPr lang="nl-NL" sz="3600" b="1" dirty="0">
                <a:solidFill>
                  <a:schemeClr val="bg1"/>
                </a:solidFill>
              </a:rPr>
              <a:t>Effect van onderwijs Yeshua: VREDE</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4093428"/>
          </a:xfrm>
          <a:prstGeom prst="rect">
            <a:avLst/>
          </a:prstGeom>
          <a:noFill/>
        </p:spPr>
        <p:txBody>
          <a:bodyPr wrap="square" rtlCol="0">
            <a:spAutoFit/>
          </a:bodyPr>
          <a:lstStyle/>
          <a:p>
            <a:pPr lvl="0"/>
            <a:r>
              <a:rPr lang="nl-NL" sz="2600" b="0" i="1" dirty="0">
                <a:effectLst/>
              </a:rPr>
              <a:t>Micha 4:3: Hij zal oordelen tussen vele volken en machtige heidenvolken vonnissen, tot ver weg. Zij zullen hun zwaarden omsmeden tot ploegscharen en hun speren tot snoeimessen. Geen volk zal tegen een ander volk het zwaard opheffen. Oorlog voeren zullen zij niet meer leren.</a:t>
            </a:r>
          </a:p>
          <a:p>
            <a:pPr lvl="0"/>
            <a:endParaRPr lang="nl-NL" sz="2600" i="1" dirty="0"/>
          </a:p>
          <a:p>
            <a:pPr lvl="0"/>
            <a:r>
              <a:rPr lang="nl-NL" sz="2600" i="1" dirty="0">
                <a:effectLst/>
                <a:ea typeface="Verdana" panose="020B0604030504040204" pitchFamily="34" charset="0"/>
                <a:cs typeface="Times New Roman" panose="02020603050405020304" pitchFamily="18" charset="0"/>
              </a:rPr>
              <a:t>Jes.51:4: Sla acht op Mij, Mijn volk, Mijn natie, hoor mij aan, want een wet zal van Mij uitgaan en Mijn recht zal Ik tot rust doen komen tot een licht voor de volken. Mijn gerechtigheid is nabij, Mijn heil treedt tevoorschijn en Mijn armen zullen de volken oordelen, de kustlanden zullen op Mij wachten en op Mijn arm zullen ze hopen.</a:t>
            </a:r>
            <a:endParaRPr lang="nl-NL" sz="2600" b="0" i="1" dirty="0">
              <a:effectLst/>
            </a:endParaRPr>
          </a:p>
        </p:txBody>
      </p:sp>
    </p:spTree>
    <p:extLst>
      <p:ext uri="{BB962C8B-B14F-4D97-AF65-F5344CB8AC3E}">
        <p14:creationId xmlns:p14="http://schemas.microsoft.com/office/powerpoint/2010/main" val="8724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BADC090F-B35A-18E7-9C74-6B3EE7CFF87B}"/>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020833" cy="646331"/>
          </a:xfrm>
          <a:prstGeom prst="rect">
            <a:avLst/>
          </a:prstGeom>
          <a:noFill/>
        </p:spPr>
        <p:txBody>
          <a:bodyPr wrap="none" rtlCol="0">
            <a:spAutoFit/>
          </a:bodyPr>
          <a:lstStyle/>
          <a:p>
            <a:r>
              <a:rPr lang="nl-NL" sz="3600" b="1" dirty="0">
                <a:solidFill>
                  <a:schemeClr val="bg1"/>
                </a:solidFill>
              </a:rPr>
              <a:t>Effect van onderwijs Yeshua: VREDE</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3293209"/>
          </a:xfrm>
          <a:prstGeom prst="rect">
            <a:avLst/>
          </a:prstGeom>
          <a:noFill/>
        </p:spPr>
        <p:txBody>
          <a:bodyPr wrap="square" rtlCol="0">
            <a:spAutoFit/>
          </a:bodyPr>
          <a:lstStyle/>
          <a:p>
            <a:pPr lvl="0"/>
            <a:r>
              <a:rPr lang="nl-NL" sz="2600" i="1" dirty="0">
                <a:solidFill>
                  <a:srgbClr val="000000"/>
                </a:solidFill>
                <a:effectLst/>
                <a:ea typeface="Times New Roman" panose="02020603050405020304" pitchFamily="18" charset="0"/>
              </a:rPr>
              <a:t>Zach.9:10: Ik zal de strijdwagens uit Efraïm wegnemen, en de paarden uit Jeruzalem. De strijdboog zal weggenomen worden. Hij zal </a:t>
            </a:r>
            <a:r>
              <a:rPr lang="nl-NL" sz="2600" b="1" i="1" dirty="0">
                <a:solidFill>
                  <a:srgbClr val="000000"/>
                </a:solidFill>
                <a:effectLst/>
                <a:ea typeface="Times New Roman" panose="02020603050405020304" pitchFamily="18" charset="0"/>
              </a:rPr>
              <a:t>vrede</a:t>
            </a:r>
            <a:r>
              <a:rPr lang="nl-NL" sz="2600" i="1" dirty="0">
                <a:solidFill>
                  <a:srgbClr val="000000"/>
                </a:solidFill>
                <a:effectLst/>
                <a:ea typeface="Times New Roman" panose="02020603050405020304" pitchFamily="18" charset="0"/>
              </a:rPr>
              <a:t> verkondigen aan de heidenvolken. Zijn heerschappij zal zijn van zee tot zee, van de rivier de Eufraat tot aan de einden der aarde.</a:t>
            </a:r>
          </a:p>
          <a:p>
            <a:pPr lvl="0"/>
            <a:endParaRPr lang="nl-NL" sz="2600" dirty="0">
              <a:effectLst/>
              <a:ea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Jer.33:6: Zie, Ik ga haar herstel en genezing bevorderen, Ik zal hen genezen: een overvloed van </a:t>
            </a:r>
            <a:r>
              <a:rPr lang="nl-NL" sz="2600" b="1" i="1" kern="100" dirty="0">
                <a:effectLst/>
                <a:ea typeface="Verdana" panose="020B0604030504040204" pitchFamily="34" charset="0"/>
                <a:cs typeface="Times New Roman" panose="02020603050405020304" pitchFamily="18" charset="0"/>
              </a:rPr>
              <a:t>duurzame vrede </a:t>
            </a:r>
            <a:r>
              <a:rPr lang="nl-NL" sz="2600" i="1" kern="100" dirty="0">
                <a:effectLst/>
                <a:ea typeface="Verdana" panose="020B0604030504040204" pitchFamily="34" charset="0"/>
                <a:cs typeface="Times New Roman" panose="02020603050405020304" pitchFamily="18" charset="0"/>
              </a:rPr>
              <a:t>zal Ik hun bekendmaken.</a:t>
            </a:r>
          </a:p>
          <a:p>
            <a:pPr lvl="0"/>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700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2BE9ECF9-8933-B8CF-B868-DADD4DC6E63A}"/>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020833" cy="646331"/>
          </a:xfrm>
          <a:prstGeom prst="rect">
            <a:avLst/>
          </a:prstGeom>
          <a:noFill/>
        </p:spPr>
        <p:txBody>
          <a:bodyPr wrap="none" rtlCol="0">
            <a:spAutoFit/>
          </a:bodyPr>
          <a:lstStyle/>
          <a:p>
            <a:r>
              <a:rPr lang="nl-NL" sz="3600" b="1" dirty="0">
                <a:solidFill>
                  <a:schemeClr val="bg1"/>
                </a:solidFill>
              </a:rPr>
              <a:t>Effect van onderwijs Yeshua: VREDE</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3293209"/>
          </a:xfrm>
          <a:prstGeom prst="rect">
            <a:avLst/>
          </a:prstGeom>
          <a:noFill/>
        </p:spPr>
        <p:txBody>
          <a:bodyPr wrap="square" rtlCol="0">
            <a:spAutoFit/>
          </a:bodyPr>
          <a:lstStyle/>
          <a:p>
            <a:r>
              <a:rPr lang="nl-NL" sz="2600" i="1" dirty="0">
                <a:effectLst/>
                <a:ea typeface="Verdana" panose="020B0604030504040204" pitchFamily="34" charset="0"/>
                <a:cs typeface="Times New Roman" panose="02020603050405020304" pitchFamily="18" charset="0"/>
              </a:rPr>
              <a:t>Jes.11:9-11: Men zal nergens kwaad doen of verderf aanrichten op heel Mijn heilige berg, want de aarde zal vol zijn van de kennis van de HEERE, zoals het water de bodem van de zee bedekt. Want op die dag zal de Wortel van </a:t>
            </a:r>
            <a:r>
              <a:rPr lang="nl-NL" sz="2600" i="1" dirty="0" err="1">
                <a:effectLst/>
                <a:ea typeface="Verdana" panose="020B0604030504040204" pitchFamily="34" charset="0"/>
                <a:cs typeface="Times New Roman" panose="02020603050405020304" pitchFamily="18" charset="0"/>
              </a:rPr>
              <a:t>Isaï</a:t>
            </a:r>
            <a:r>
              <a:rPr lang="nl-NL" sz="2600" i="1" dirty="0">
                <a:effectLst/>
                <a:ea typeface="Verdana" panose="020B0604030504040204" pitchFamily="34" charset="0"/>
                <a:cs typeface="Times New Roman" panose="02020603050405020304" pitchFamily="18" charset="0"/>
              </a:rPr>
              <a:t> er zijn, Die zal staan als banier voor de volken. Naar Hém zullen de heidenvolken vragen. Zijn rustplaats zal heerlijk zijn.</a:t>
            </a:r>
          </a:p>
          <a:p>
            <a:endParaRPr lang="nl-NL" sz="2600" b="0" i="1" dirty="0">
              <a:ea typeface="Verdana" panose="020B0604030504040204" pitchFamily="34" charset="0"/>
              <a:cs typeface="Times New Roman" panose="02020603050405020304" pitchFamily="18" charset="0"/>
            </a:endParaRPr>
          </a:p>
          <a:p>
            <a:r>
              <a:rPr lang="nl-NL" sz="2600" i="1" dirty="0"/>
              <a:t>Ps.122:6: Bid om </a:t>
            </a:r>
            <a:r>
              <a:rPr lang="nl-NL" sz="2600" b="1" i="1" dirty="0"/>
              <a:t>vrede</a:t>
            </a:r>
            <a:r>
              <a:rPr lang="nl-NL" sz="2600" i="1" dirty="0"/>
              <a:t> voor Jeruzalem, laat het goed gaan met hen die u liefhebben. Laat </a:t>
            </a:r>
            <a:r>
              <a:rPr lang="nl-NL" sz="2600" b="1" i="1" dirty="0"/>
              <a:t>vrede</a:t>
            </a:r>
            <a:r>
              <a:rPr lang="nl-NL" sz="2600" i="1" dirty="0"/>
              <a:t> binnen uw vestingwal zijn, rust in uw burchten.</a:t>
            </a:r>
            <a:endParaRPr lang="nl-NL" sz="2600" b="0" i="1" dirty="0">
              <a:effectLst/>
            </a:endParaRPr>
          </a:p>
        </p:txBody>
      </p:sp>
    </p:spTree>
    <p:extLst>
      <p:ext uri="{BB962C8B-B14F-4D97-AF65-F5344CB8AC3E}">
        <p14:creationId xmlns:p14="http://schemas.microsoft.com/office/powerpoint/2010/main" val="39748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F6C96B51-75E9-7F23-BFDC-5D289F720DA3}"/>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020833" cy="646331"/>
          </a:xfrm>
          <a:prstGeom prst="rect">
            <a:avLst/>
          </a:prstGeom>
          <a:noFill/>
        </p:spPr>
        <p:txBody>
          <a:bodyPr wrap="none" rtlCol="0">
            <a:spAutoFit/>
          </a:bodyPr>
          <a:lstStyle/>
          <a:p>
            <a:r>
              <a:rPr lang="nl-NL" sz="3600" b="1" dirty="0">
                <a:solidFill>
                  <a:schemeClr val="bg1"/>
                </a:solidFill>
              </a:rPr>
              <a:t>Effect van onderwijs Yeshua: VREDE</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1692771"/>
          </a:xfrm>
          <a:prstGeom prst="rect">
            <a:avLst/>
          </a:prstGeom>
          <a:noFill/>
        </p:spPr>
        <p:txBody>
          <a:bodyPr wrap="square" rtlCol="0">
            <a:spAutoFit/>
          </a:bodyPr>
          <a:lstStyle/>
          <a:p>
            <a:pPr lvl="0"/>
            <a:r>
              <a:rPr lang="nl-NL" sz="2600" b="0" i="1" dirty="0">
                <a:effectLst/>
              </a:rPr>
              <a:t>Micha 4:3: Hij zal oordelen tussen vele volken en machtige heidenvolken vonnissen, tot ver weg. </a:t>
            </a:r>
            <a:r>
              <a:rPr lang="nl-NL" sz="2600" b="1" i="1" dirty="0">
                <a:effectLst/>
              </a:rPr>
              <a:t>Zij zullen hun zwaarden omsmeden tot ploegscharen en hun speren tot snoeimessen</a:t>
            </a:r>
            <a:r>
              <a:rPr lang="nl-NL" sz="2600" b="0" i="1" dirty="0">
                <a:effectLst/>
              </a:rPr>
              <a:t>. Geen volk zal tegen een ander volk het zwaard opheffen. Oorlog voeren zullen zij niet meer leren.</a:t>
            </a:r>
          </a:p>
        </p:txBody>
      </p:sp>
    </p:spTree>
    <p:extLst>
      <p:ext uri="{BB962C8B-B14F-4D97-AF65-F5344CB8AC3E}">
        <p14:creationId xmlns:p14="http://schemas.microsoft.com/office/powerpoint/2010/main" val="261204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4493538"/>
          </a:xfrm>
          <a:prstGeom prst="rect">
            <a:avLst/>
          </a:prstGeom>
          <a:noFill/>
        </p:spPr>
        <p:txBody>
          <a:bodyPr wrap="square" rtlCol="0">
            <a:spAutoFit/>
          </a:bodyPr>
          <a:lstStyle/>
          <a:p>
            <a:pPr algn="l"/>
            <a:r>
              <a:rPr lang="nl-NL" sz="2600" b="0" i="1" dirty="0">
                <a:effectLst/>
              </a:rPr>
              <a:t>Micha 4:1-3: Het zal echter in het laatste der dagen geschieden dat de berg van het huis van de </a:t>
            </a:r>
            <a:r>
              <a:rPr lang="nl-NL" sz="2600" b="0" i="1" cap="small" dirty="0">
                <a:effectLst/>
              </a:rPr>
              <a:t>HEERE </a:t>
            </a:r>
            <a:r>
              <a:rPr lang="nl-NL" sz="2600" b="0" i="1" dirty="0">
                <a:effectLst/>
              </a:rPr>
              <a:t>vast zal staan als de hoogste van de bergen, en dat hij verheven zal worden boven de heuvels, en dat de volken ernaartoe zullen stromen. Vele heidenvolken zullen op weg gaan en zeggen: Kom, laten wij opgaan naar de berg van de </a:t>
            </a:r>
            <a:r>
              <a:rPr lang="nl-NL" sz="2600" b="0" i="1" cap="small" dirty="0">
                <a:effectLst/>
              </a:rPr>
              <a:t>HEERE</a:t>
            </a:r>
            <a:r>
              <a:rPr lang="nl-NL" sz="2600" b="0" i="1" dirty="0">
                <a:effectLst/>
              </a:rPr>
              <a:t>, naar het huis van de God van Jakob; dan zal Hij ons onderwijzen aangaande Zijn wegen, en zullen wij Zijn paden bewandelen. Want uit Sion zal de wet uitgaan en het woord van de </a:t>
            </a:r>
            <a:r>
              <a:rPr lang="nl-NL" sz="2600" b="0" i="1" cap="small" dirty="0">
                <a:effectLst/>
              </a:rPr>
              <a:t>HEERE</a:t>
            </a:r>
            <a:r>
              <a:rPr lang="nl-NL" sz="2600" b="0" i="1" dirty="0">
                <a:effectLst/>
              </a:rPr>
              <a:t> uit Jeruzalem. Hij zal oordelen tussen vele volken en machtige heidenvolken vonnissen, tot ver weg. Zij zullen hun zwaarden omsmeden tot ploegscharen en hun speren tot snoeimessen. Geen volk zal tegen een ander volk het zwaard opheffen. Oorlog voeren zullen zij niet meer leren.</a:t>
            </a:r>
          </a:p>
        </p:txBody>
      </p:sp>
      <p:pic>
        <p:nvPicPr>
          <p:cNvPr id="3" name="Afbeelding 2" descr="Afbeelding met landschap, panorama, hemel, wolk">
            <a:extLst>
              <a:ext uri="{FF2B5EF4-FFF2-40B4-BE49-F238E27FC236}">
                <a16:creationId xmlns:a16="http://schemas.microsoft.com/office/drawing/2014/main" id="{15E4399A-4426-45E3-57F4-B09BD3F66DD6}"/>
              </a:ext>
            </a:extLst>
          </p:cNvPr>
          <p:cNvPicPr>
            <a:picLocks noChangeAspect="1"/>
          </p:cNvPicPr>
          <p:nvPr/>
        </p:nvPicPr>
        <p:blipFill>
          <a:blip r:embed="rId2"/>
          <a:srcRect t="9037" b="33273"/>
          <a:stretch/>
        </p:blipFill>
        <p:spPr>
          <a:xfrm>
            <a:off x="0" y="-2"/>
            <a:ext cx="12192000" cy="1824361"/>
          </a:xfrm>
          <a:prstGeom prst="rect">
            <a:avLst/>
          </a:prstGeom>
        </p:spPr>
      </p:pic>
    </p:spTree>
    <p:extLst>
      <p:ext uri="{BB962C8B-B14F-4D97-AF65-F5344CB8AC3E}">
        <p14:creationId xmlns:p14="http://schemas.microsoft.com/office/powerpoint/2010/main" val="603329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3810595" cy="646331"/>
          </a:xfrm>
          <a:prstGeom prst="rect">
            <a:avLst/>
          </a:prstGeom>
          <a:noFill/>
        </p:spPr>
        <p:txBody>
          <a:bodyPr wrap="none" rtlCol="0">
            <a:spAutoFit/>
          </a:bodyPr>
          <a:lstStyle/>
          <a:p>
            <a:r>
              <a:rPr lang="nl-NL" sz="3600" b="1" dirty="0">
                <a:solidFill>
                  <a:schemeClr val="bg1"/>
                </a:solidFill>
              </a:rPr>
              <a:t>Betekenis voor ons</a:t>
            </a:r>
          </a:p>
        </p:txBody>
      </p:sp>
      <p:pic>
        <p:nvPicPr>
          <p:cNvPr id="1026" name="Picture 2" descr="19">
            <a:extLst>
              <a:ext uri="{FF2B5EF4-FFF2-40B4-BE49-F238E27FC236}">
                <a16:creationId xmlns:a16="http://schemas.microsoft.com/office/drawing/2014/main" id="{617F7A51-2238-F827-65A6-E89990949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303" y="386624"/>
            <a:ext cx="3333750" cy="621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Marioepol: Laat ons zwaarden omsmeden tot ploegscharen - Verenigde  Protestantse Kerk in België">
            <a:extLst>
              <a:ext uri="{FF2B5EF4-FFF2-40B4-BE49-F238E27FC236}">
                <a16:creationId xmlns:a16="http://schemas.microsoft.com/office/drawing/2014/main" id="{16A597FF-2FDA-78BF-B022-C23888640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19" y="247708"/>
            <a:ext cx="5505518" cy="3096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Retired from Battle: M4 Sherman Tank Tackles Farming - Farm Collector">
            <a:extLst>
              <a:ext uri="{FF2B5EF4-FFF2-40B4-BE49-F238E27FC236}">
                <a16:creationId xmlns:a16="http://schemas.microsoft.com/office/drawing/2014/main" id="{65636022-C5D9-87D0-3032-61BECAACAC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67" b="3977"/>
          <a:stretch/>
        </p:blipFill>
        <p:spPr bwMode="auto">
          <a:xfrm>
            <a:off x="1398376" y="3483021"/>
            <a:ext cx="5800981" cy="3113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7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3333DB1A-B6C0-38FE-A662-CD4C7BA985F9}"/>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5578258" cy="646331"/>
          </a:xfrm>
          <a:prstGeom prst="rect">
            <a:avLst/>
          </a:prstGeom>
          <a:noFill/>
        </p:spPr>
        <p:txBody>
          <a:bodyPr wrap="none" rtlCol="0">
            <a:spAutoFit/>
          </a:bodyPr>
          <a:lstStyle/>
          <a:p>
            <a:r>
              <a:rPr lang="nl-NL" sz="3600" b="1" dirty="0">
                <a:solidFill>
                  <a:schemeClr val="bg1"/>
                </a:solidFill>
              </a:rPr>
              <a:t>Ontspanning en ontmoeting</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3693319"/>
          </a:xfrm>
          <a:prstGeom prst="rect">
            <a:avLst/>
          </a:prstGeom>
          <a:noFill/>
        </p:spPr>
        <p:txBody>
          <a:bodyPr wrap="square" rtlCol="0">
            <a:spAutoFit/>
          </a:bodyPr>
          <a:lstStyle/>
          <a:p>
            <a:pPr algn="l"/>
            <a:r>
              <a:rPr lang="nl-NL" sz="2600" b="0" i="1" dirty="0">
                <a:effectLst/>
              </a:rPr>
              <a:t>Micha 4:4: Maar zij zullen zitten, ieder onder zijn wijnstok en onder zijn vijgenboom, niemand zal ze schrik aanjagen, want de mond van de </a:t>
            </a:r>
            <a:r>
              <a:rPr lang="nl-NL" sz="2600" b="0" i="1" cap="small" dirty="0">
                <a:effectLst/>
              </a:rPr>
              <a:t>HEERE</a:t>
            </a:r>
            <a:r>
              <a:rPr lang="nl-NL" sz="2600" b="0" i="1" dirty="0">
                <a:effectLst/>
              </a:rPr>
              <a:t> van de legermachten heeft het gesproken.</a:t>
            </a:r>
          </a:p>
          <a:p>
            <a:pPr algn="l"/>
            <a:endParaRPr lang="nl-NL" sz="2600" i="1" dirty="0"/>
          </a:p>
          <a:p>
            <a:pPr lvl="0"/>
            <a:r>
              <a:rPr lang="nl-NL" sz="2600" i="1" kern="100" dirty="0">
                <a:effectLst/>
                <a:ea typeface="Verdana" panose="020B0604030504040204" pitchFamily="34" charset="0"/>
                <a:cs typeface="Times New Roman" panose="02020603050405020304" pitchFamily="18" charset="0"/>
              </a:rPr>
              <a:t>1 Kon.4:25: En Juda en Israël woonden onbezorgd, ieder onder zijn wijnstok en onder zijn vijgenboom, van Dan tot </a:t>
            </a:r>
            <a:r>
              <a:rPr lang="nl-NL" sz="2600" i="1" kern="100" dirty="0" err="1">
                <a:effectLst/>
                <a:ea typeface="Verdana" panose="020B0604030504040204" pitchFamily="34" charset="0"/>
                <a:cs typeface="Times New Roman" panose="02020603050405020304" pitchFamily="18" charset="0"/>
              </a:rPr>
              <a:t>Berseba</a:t>
            </a:r>
            <a:r>
              <a:rPr lang="nl-NL" sz="2600" i="1" kern="100" dirty="0">
                <a:effectLst/>
                <a:ea typeface="Verdana" panose="020B0604030504040204" pitchFamily="34" charset="0"/>
                <a:cs typeface="Times New Roman" panose="02020603050405020304" pitchFamily="18" charset="0"/>
              </a:rPr>
              <a:t>, al de dagen van Salomo.</a:t>
            </a:r>
          </a:p>
          <a:p>
            <a:pPr lvl="0"/>
            <a:endParaRPr lang="nl-NL" sz="2600" kern="100" dirty="0">
              <a:effectLst/>
              <a:ea typeface="Verdana" panose="020B0604030504040204" pitchFamily="34" charset="0"/>
              <a:cs typeface="Times New Roman" panose="02020603050405020304" pitchFamily="18" charset="0"/>
            </a:endParaRPr>
          </a:p>
          <a:p>
            <a:r>
              <a:rPr lang="nl-NL" sz="2600" i="1" dirty="0">
                <a:effectLst/>
                <a:ea typeface="Verdana" panose="020B0604030504040204" pitchFamily="34" charset="0"/>
                <a:cs typeface="Times New Roman" panose="02020603050405020304" pitchFamily="18" charset="0"/>
              </a:rPr>
              <a:t>Zach.3:10: Op die dag, spreekt de HEERE van de legermachten, zal ieder zijn naaste uitnodigen onder de wijnstok en onder de vijgenboom.</a:t>
            </a:r>
            <a:endParaRPr lang="nl-NL" sz="2600" b="0" i="1" dirty="0">
              <a:effectLst/>
            </a:endParaRPr>
          </a:p>
        </p:txBody>
      </p:sp>
    </p:spTree>
    <p:extLst>
      <p:ext uri="{BB962C8B-B14F-4D97-AF65-F5344CB8AC3E}">
        <p14:creationId xmlns:p14="http://schemas.microsoft.com/office/powerpoint/2010/main" val="2203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D0673933-66B8-8F8D-1804-6CB9BB46908E}"/>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5608010" cy="646331"/>
          </a:xfrm>
          <a:prstGeom prst="rect">
            <a:avLst/>
          </a:prstGeom>
          <a:noFill/>
        </p:spPr>
        <p:txBody>
          <a:bodyPr wrap="none" rtlCol="0">
            <a:spAutoFit/>
          </a:bodyPr>
          <a:lstStyle/>
          <a:p>
            <a:r>
              <a:rPr lang="nl-NL" sz="3600" b="1" dirty="0">
                <a:solidFill>
                  <a:schemeClr val="bg1"/>
                </a:solidFill>
              </a:rPr>
              <a:t>Wat betekent het voor ons?</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1192982" cy="4493538"/>
          </a:xfrm>
          <a:prstGeom prst="rect">
            <a:avLst/>
          </a:prstGeom>
          <a:noFill/>
        </p:spPr>
        <p:txBody>
          <a:bodyPr wrap="square" rtlCol="0">
            <a:spAutoFit/>
          </a:bodyPr>
          <a:lstStyle/>
          <a:p>
            <a:pPr marL="457200" indent="-457200">
              <a:buFont typeface="Arial" panose="020B0604020202020204" pitchFamily="34" charset="0"/>
              <a:buChar char="•"/>
            </a:pPr>
            <a:r>
              <a:rPr lang="nl-NL" sz="2600" dirty="0"/>
              <a:t>Niet alleen Israël zal opgaan naar Jeruzalem, maar ook de volken!</a:t>
            </a:r>
          </a:p>
          <a:p>
            <a:r>
              <a:rPr lang="nl-NL" sz="2600" dirty="0"/>
              <a:t> </a:t>
            </a:r>
          </a:p>
          <a:p>
            <a:pPr marL="457200" indent="-457200">
              <a:buFont typeface="Arial" panose="020B0604020202020204" pitchFamily="34" charset="0"/>
              <a:buChar char="•"/>
            </a:pPr>
            <a:r>
              <a:rPr lang="nl-NL" sz="2600" dirty="0" err="1"/>
              <a:t>One</a:t>
            </a:r>
            <a:r>
              <a:rPr lang="nl-NL" sz="2600" dirty="0"/>
              <a:t>-New-Man-plan van God &gt; Jood en niet-Jood die samen optrekken.. </a:t>
            </a:r>
            <a:endParaRPr lang="nl-NL" sz="2600" i="1" dirty="0"/>
          </a:p>
          <a:p>
            <a:pPr marL="457200" indent="-457200">
              <a:buFont typeface="Arial" panose="020B0604020202020204" pitchFamily="34" charset="0"/>
              <a:buChar char="•"/>
            </a:pPr>
            <a:endParaRPr lang="nl-NL" sz="2600" dirty="0"/>
          </a:p>
          <a:p>
            <a:pPr marL="457200" indent="-457200">
              <a:buFont typeface="Arial" panose="020B0604020202020204" pitchFamily="34" charset="0"/>
              <a:buChar char="•"/>
            </a:pPr>
            <a:r>
              <a:rPr lang="nl-NL" sz="2600" dirty="0"/>
              <a:t>Thora &gt; leefregels van Gods Koninkrijk </a:t>
            </a:r>
          </a:p>
          <a:p>
            <a:pPr marL="457200" indent="-457200">
              <a:buFont typeface="Arial" panose="020B0604020202020204" pitchFamily="34" charset="0"/>
              <a:buChar char="•"/>
            </a:pPr>
            <a:endParaRPr lang="nl-NL" sz="2600" dirty="0"/>
          </a:p>
          <a:p>
            <a:pPr marL="457200" indent="-457200">
              <a:buFont typeface="Arial" panose="020B0604020202020204" pitchFamily="34" charset="0"/>
              <a:buChar char="•"/>
            </a:pPr>
            <a:r>
              <a:rPr lang="nl-NL" sz="2600" dirty="0"/>
              <a:t>Messiaanse Beweging:  “nieuwe” leefregels voorleven aan anderen</a:t>
            </a:r>
          </a:p>
          <a:p>
            <a:pPr marL="457200" indent="-457200">
              <a:buFont typeface="Arial" panose="020B0604020202020204" pitchFamily="34" charset="0"/>
              <a:buChar char="•"/>
            </a:pPr>
            <a:endParaRPr lang="nl-NL" sz="2600" dirty="0"/>
          </a:p>
          <a:p>
            <a:pPr marL="457200" indent="-457200">
              <a:buFont typeface="Arial" panose="020B0604020202020204" pitchFamily="34" charset="0"/>
              <a:buChar char="•"/>
            </a:pPr>
            <a:endParaRPr lang="nl-NL" sz="2600" dirty="0"/>
          </a:p>
          <a:p>
            <a:endParaRPr lang="nl-NL" sz="2600" dirty="0"/>
          </a:p>
          <a:p>
            <a:pPr marL="457200" indent="-457200">
              <a:buFont typeface="Arial" panose="020B0604020202020204" pitchFamily="34" charset="0"/>
              <a:buChar char="•"/>
            </a:pPr>
            <a:endParaRPr lang="nl-NL" sz="2600" dirty="0"/>
          </a:p>
        </p:txBody>
      </p:sp>
    </p:spTree>
    <p:extLst>
      <p:ext uri="{BB962C8B-B14F-4D97-AF65-F5344CB8AC3E}">
        <p14:creationId xmlns:p14="http://schemas.microsoft.com/office/powerpoint/2010/main" val="16790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arn(inVertic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2DA3FF0A-965A-D909-6D48-85C92D01379E}"/>
              </a:ext>
            </a:extLst>
          </p:cNvPr>
          <p:cNvPicPr>
            <a:picLocks noChangeAspect="1"/>
          </p:cNvPicPr>
          <p:nvPr/>
        </p:nvPicPr>
        <p:blipFill>
          <a:blip r:embed="rId2"/>
          <a:srcRect t="9037" b="33273"/>
          <a:stretch/>
        </p:blipFill>
        <p:spPr>
          <a:xfrm>
            <a:off x="0" y="-2"/>
            <a:ext cx="12192000"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5608010" cy="646331"/>
          </a:xfrm>
          <a:prstGeom prst="rect">
            <a:avLst/>
          </a:prstGeom>
          <a:noFill/>
        </p:spPr>
        <p:txBody>
          <a:bodyPr wrap="none" rtlCol="0">
            <a:spAutoFit/>
          </a:bodyPr>
          <a:lstStyle/>
          <a:p>
            <a:r>
              <a:rPr lang="nl-NL" sz="3600" b="1" dirty="0">
                <a:solidFill>
                  <a:schemeClr val="bg1"/>
                </a:solidFill>
              </a:rPr>
              <a:t>Wat betekent het voor ons?</a:t>
            </a:r>
          </a:p>
        </p:txBody>
      </p:sp>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1192982" cy="3293209"/>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Jes.66:23: En het zal geschieden dat van </a:t>
            </a:r>
            <a:r>
              <a:rPr lang="nl-NL" sz="2600" b="1" i="1" kern="100" dirty="0">
                <a:effectLst/>
                <a:ea typeface="Verdana" panose="020B0604030504040204" pitchFamily="34" charset="0"/>
                <a:cs typeface="Times New Roman" panose="02020603050405020304" pitchFamily="18" charset="0"/>
              </a:rPr>
              <a:t>nieuwe maan </a:t>
            </a:r>
            <a:r>
              <a:rPr lang="nl-NL" sz="2600" i="1" kern="100" dirty="0">
                <a:effectLst/>
                <a:ea typeface="Verdana" panose="020B0604030504040204" pitchFamily="34" charset="0"/>
                <a:cs typeface="Times New Roman" panose="02020603050405020304" pitchFamily="18" charset="0"/>
              </a:rPr>
              <a:t>tot nieuwe maan en van </a:t>
            </a:r>
            <a:r>
              <a:rPr lang="nl-NL" sz="2600" b="1" i="1" kern="100" dirty="0">
                <a:effectLst/>
                <a:ea typeface="Verdana" panose="020B0604030504040204" pitchFamily="34" charset="0"/>
                <a:cs typeface="Times New Roman" panose="02020603050405020304" pitchFamily="18" charset="0"/>
              </a:rPr>
              <a:t>sabbat</a:t>
            </a:r>
            <a:r>
              <a:rPr lang="nl-NL" sz="2600" i="1" kern="100" dirty="0">
                <a:effectLst/>
                <a:ea typeface="Verdana" panose="020B0604030504040204" pitchFamily="34" charset="0"/>
                <a:cs typeface="Times New Roman" panose="02020603050405020304" pitchFamily="18" charset="0"/>
              </a:rPr>
              <a:t> tot sabbat alle vlees zal komen om zich neer te buigen voor Mijn aangezicht, zegt YHWH. </a:t>
            </a:r>
            <a:endParaRPr lang="nl-NL" sz="2600" kern="100" dirty="0">
              <a:effectLst/>
              <a:ea typeface="Verdana" panose="020B0604030504040204" pitchFamily="34" charset="0"/>
              <a:cs typeface="Times New Roman" panose="02020603050405020304" pitchFamily="18" charset="0"/>
            </a:endParaRPr>
          </a:p>
          <a:p>
            <a:endParaRPr lang="nl-NL" sz="2600" i="1" dirty="0">
              <a:effectLst/>
              <a:ea typeface="Verdana" panose="020B0604030504040204" pitchFamily="34" charset="0"/>
              <a:cs typeface="Times New Roman" panose="02020603050405020304" pitchFamily="18" charset="0"/>
            </a:endParaRPr>
          </a:p>
          <a:p>
            <a:r>
              <a:rPr lang="nl-NL" sz="2600" i="1" dirty="0">
                <a:ea typeface="Verdana" panose="020B0604030504040204" pitchFamily="34" charset="0"/>
                <a:cs typeface="Times New Roman" panose="02020603050405020304" pitchFamily="18" charset="0"/>
              </a:rPr>
              <a:t>Zach.14:16: Het zal geschieden dat al de overgeblevenen van alle heidenvolken die tegen Jeruzalem zijn opgerukt, van jaar tot jaar zullen opgaan om zich neer te buigen voor de Koning, YHWH van de legermachten, en om het </a:t>
            </a:r>
            <a:r>
              <a:rPr lang="nl-NL" sz="2600" b="1" i="1" dirty="0">
                <a:ea typeface="Verdana" panose="020B0604030504040204" pitchFamily="34" charset="0"/>
                <a:cs typeface="Times New Roman" panose="02020603050405020304" pitchFamily="18" charset="0"/>
              </a:rPr>
              <a:t>Loofhuttenfeest </a:t>
            </a:r>
            <a:r>
              <a:rPr lang="nl-NL" sz="2600" i="1" dirty="0">
                <a:ea typeface="Verdana" panose="020B0604030504040204" pitchFamily="34" charset="0"/>
                <a:cs typeface="Times New Roman" panose="02020603050405020304" pitchFamily="18" charset="0"/>
              </a:rPr>
              <a:t>te vieren.</a:t>
            </a:r>
            <a:endParaRPr lang="nl-NL" sz="2600" dirty="0"/>
          </a:p>
        </p:txBody>
      </p:sp>
    </p:spTree>
    <p:extLst>
      <p:ext uri="{BB962C8B-B14F-4D97-AF65-F5344CB8AC3E}">
        <p14:creationId xmlns:p14="http://schemas.microsoft.com/office/powerpoint/2010/main" val="1315700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landschap, panorama, hemel, wolk">
            <a:extLst>
              <a:ext uri="{FF2B5EF4-FFF2-40B4-BE49-F238E27FC236}">
                <a16:creationId xmlns:a16="http://schemas.microsoft.com/office/drawing/2014/main" id="{445D3211-C02F-FA0F-A10C-8E810FFC2A34}"/>
              </a:ext>
            </a:extLst>
          </p:cNvPr>
          <p:cNvPicPr>
            <a:picLocks noChangeAspect="1"/>
          </p:cNvPicPr>
          <p:nvPr/>
        </p:nvPicPr>
        <p:blipFill>
          <a:blip r:embed="rId2"/>
          <a:srcRect t="9037" b="33273"/>
          <a:stretch/>
        </p:blipFill>
        <p:spPr>
          <a:xfrm>
            <a:off x="0" y="-2"/>
            <a:ext cx="12192000"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1692771"/>
          </a:xfrm>
          <a:prstGeom prst="rect">
            <a:avLst/>
          </a:prstGeom>
          <a:noFill/>
        </p:spPr>
        <p:txBody>
          <a:bodyPr wrap="square" rtlCol="0">
            <a:spAutoFit/>
          </a:bodyPr>
          <a:lstStyle/>
          <a:p>
            <a:pPr algn="l"/>
            <a:r>
              <a:rPr lang="nl-NL" sz="2600" b="0" i="1" dirty="0">
                <a:effectLst/>
              </a:rPr>
              <a:t>Micha 4:1: Het zal echter in het </a:t>
            </a:r>
            <a:r>
              <a:rPr lang="nl-NL" sz="2600" b="1" i="1" dirty="0">
                <a:effectLst/>
              </a:rPr>
              <a:t>laatste der dagen</a:t>
            </a:r>
            <a:r>
              <a:rPr lang="nl-NL" sz="2600" b="0" i="1" dirty="0">
                <a:effectLst/>
              </a:rPr>
              <a:t> geschieden dat de berg van het huis van de </a:t>
            </a:r>
            <a:r>
              <a:rPr lang="nl-NL" sz="2600" b="0" i="1" cap="small" dirty="0">
                <a:effectLst/>
              </a:rPr>
              <a:t>HEERE </a:t>
            </a:r>
            <a:r>
              <a:rPr lang="nl-NL" sz="2600" b="0" i="1" dirty="0">
                <a:effectLst/>
              </a:rPr>
              <a:t>vast zal staan als de hoogste van de bergen, en dat hij verheven zal worden boven de heuvels, en dat de volken ernaartoe zullen stromen. </a:t>
            </a:r>
          </a:p>
        </p:txBody>
      </p:sp>
      <p:sp>
        <p:nvSpPr>
          <p:cNvPr id="3" name="Tekstvak 2">
            <a:extLst>
              <a:ext uri="{FF2B5EF4-FFF2-40B4-BE49-F238E27FC236}">
                <a16:creationId xmlns:a16="http://schemas.microsoft.com/office/drawing/2014/main" id="{A29FE479-A85B-F391-96CD-AC4ED8D684C5}"/>
              </a:ext>
            </a:extLst>
          </p:cNvPr>
          <p:cNvSpPr txBox="1"/>
          <p:nvPr/>
        </p:nvSpPr>
        <p:spPr>
          <a:xfrm>
            <a:off x="488272" y="4202297"/>
            <a:ext cx="10970560" cy="1692771"/>
          </a:xfrm>
          <a:prstGeom prst="rect">
            <a:avLst/>
          </a:prstGeom>
          <a:noFill/>
        </p:spPr>
        <p:txBody>
          <a:bodyPr wrap="square" rtlCol="0">
            <a:spAutoFit/>
          </a:bodyPr>
          <a:lstStyle/>
          <a:p>
            <a:pPr algn="l"/>
            <a:r>
              <a:rPr lang="nl-NL" sz="2600" b="0" i="0" dirty="0">
                <a:effectLst/>
              </a:rPr>
              <a:t>Laatste der dagen = Koninkrijk, tijd dat Yeshua regeert vanuit Jeruzalem</a:t>
            </a:r>
          </a:p>
          <a:p>
            <a:pPr algn="l"/>
            <a:endParaRPr lang="nl-NL" sz="2600" dirty="0"/>
          </a:p>
          <a:p>
            <a:r>
              <a:rPr lang="nl-NL" sz="2600" i="1" kern="100" dirty="0">
                <a:effectLst/>
                <a:ea typeface="Verdana" panose="020B0604030504040204" pitchFamily="34" charset="0"/>
                <a:cs typeface="Times New Roman" panose="02020603050405020304" pitchFamily="18" charset="0"/>
              </a:rPr>
              <a:t>Ps.48:3: .. de stad van de grote Koning (Mat.5:35)</a:t>
            </a:r>
            <a:endParaRPr lang="nl-NL" sz="2600" kern="100" dirty="0">
              <a:effectLst/>
              <a:ea typeface="Verdana" panose="020B0604030504040204" pitchFamily="34" charset="0"/>
              <a:cs typeface="Times New Roman" panose="02020603050405020304" pitchFamily="18" charset="0"/>
            </a:endParaRPr>
          </a:p>
          <a:p>
            <a:pPr algn="l"/>
            <a:endParaRPr lang="nl-NL" sz="2600" b="0" i="0" dirty="0">
              <a:effectLst/>
            </a:endParaRPr>
          </a:p>
        </p:txBody>
      </p:sp>
    </p:spTree>
    <p:extLst>
      <p:ext uri="{BB962C8B-B14F-4D97-AF65-F5344CB8AC3E}">
        <p14:creationId xmlns:p14="http://schemas.microsoft.com/office/powerpoint/2010/main" val="3583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landschap, panorama, hemel, wolk">
            <a:extLst>
              <a:ext uri="{FF2B5EF4-FFF2-40B4-BE49-F238E27FC236}">
                <a16:creationId xmlns:a16="http://schemas.microsoft.com/office/drawing/2014/main" id="{25ACEEA5-5BEB-A5D9-297A-3B672F013555}"/>
              </a:ext>
            </a:extLst>
          </p:cNvPr>
          <p:cNvPicPr>
            <a:picLocks noChangeAspect="1"/>
          </p:cNvPicPr>
          <p:nvPr/>
        </p:nvPicPr>
        <p:blipFill>
          <a:blip r:embed="rId2"/>
          <a:srcRect t="9037" b="33273"/>
          <a:stretch/>
        </p:blipFill>
        <p:spPr>
          <a:xfrm>
            <a:off x="0" y="-2"/>
            <a:ext cx="12192000"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1692771"/>
          </a:xfrm>
          <a:prstGeom prst="rect">
            <a:avLst/>
          </a:prstGeom>
          <a:noFill/>
        </p:spPr>
        <p:txBody>
          <a:bodyPr wrap="square" rtlCol="0">
            <a:spAutoFit/>
          </a:bodyPr>
          <a:lstStyle/>
          <a:p>
            <a:r>
              <a:rPr lang="nl-NL" sz="2600" i="1" dirty="0"/>
              <a:t>Micha 4:1: Het </a:t>
            </a:r>
            <a:r>
              <a:rPr lang="nl-NL" sz="2600" b="0" i="1" dirty="0">
                <a:effectLst/>
              </a:rPr>
              <a:t>zal echter in het </a:t>
            </a:r>
            <a:r>
              <a:rPr lang="nl-NL" sz="2600" i="1" dirty="0">
                <a:effectLst/>
              </a:rPr>
              <a:t>laatste der dagen </a:t>
            </a:r>
            <a:r>
              <a:rPr lang="nl-NL" sz="2600" b="0" i="1" dirty="0">
                <a:effectLst/>
              </a:rPr>
              <a:t>geschieden dat </a:t>
            </a:r>
            <a:r>
              <a:rPr lang="nl-NL" sz="2600" b="1" i="1" dirty="0">
                <a:effectLst/>
              </a:rPr>
              <a:t>de berg van het huis van de </a:t>
            </a:r>
            <a:r>
              <a:rPr lang="nl-NL" sz="2600" b="1" i="1" cap="small" dirty="0">
                <a:effectLst/>
              </a:rPr>
              <a:t>HEERE </a:t>
            </a:r>
            <a:r>
              <a:rPr lang="nl-NL" sz="2600" b="0" i="1" dirty="0">
                <a:effectLst/>
              </a:rPr>
              <a:t>vast zal staan als de hoogste van de bergen, en dat hij verheven zal worden boven de heuvels, en dat de volken ernaartoe zullen stromen. </a:t>
            </a:r>
          </a:p>
        </p:txBody>
      </p:sp>
      <p:sp>
        <p:nvSpPr>
          <p:cNvPr id="3" name="Tekstvak 2">
            <a:extLst>
              <a:ext uri="{FF2B5EF4-FFF2-40B4-BE49-F238E27FC236}">
                <a16:creationId xmlns:a16="http://schemas.microsoft.com/office/drawing/2014/main" id="{A29FE479-A85B-F391-96CD-AC4ED8D684C5}"/>
              </a:ext>
            </a:extLst>
          </p:cNvPr>
          <p:cNvSpPr txBox="1"/>
          <p:nvPr/>
        </p:nvSpPr>
        <p:spPr>
          <a:xfrm>
            <a:off x="488272" y="4119918"/>
            <a:ext cx="10970560" cy="1692771"/>
          </a:xfrm>
          <a:prstGeom prst="rect">
            <a:avLst/>
          </a:prstGeom>
          <a:noFill/>
        </p:spPr>
        <p:txBody>
          <a:bodyPr wrap="square" rtlCol="0">
            <a:spAutoFit/>
          </a:bodyPr>
          <a:lstStyle/>
          <a:p>
            <a:r>
              <a:rPr lang="nl-NL" sz="2600" i="1" dirty="0"/>
              <a:t>Micha 4:7b: … en de </a:t>
            </a:r>
            <a:r>
              <a:rPr lang="nl-NL" sz="2600" i="1" cap="small" dirty="0"/>
              <a:t>HEERE</a:t>
            </a:r>
            <a:r>
              <a:rPr lang="nl-NL" sz="2600" i="1" dirty="0"/>
              <a:t> zal over hen Koning zijn op de </a:t>
            </a:r>
            <a:r>
              <a:rPr lang="nl-NL" sz="2600" b="1" i="1" dirty="0"/>
              <a:t>berg Sion</a:t>
            </a:r>
            <a:r>
              <a:rPr lang="nl-NL" sz="2600" i="1" dirty="0"/>
              <a:t>, van nu aan tot in eeuwigheid.</a:t>
            </a:r>
          </a:p>
          <a:p>
            <a:pPr algn="l"/>
            <a:endParaRPr lang="nl-NL" sz="2600" dirty="0"/>
          </a:p>
          <a:p>
            <a:pPr algn="l"/>
            <a:r>
              <a:rPr lang="nl-NL" sz="2600" b="0" i="0" dirty="0">
                <a:effectLst/>
              </a:rPr>
              <a:t>De </a:t>
            </a:r>
            <a:r>
              <a:rPr lang="nl-NL" sz="2600" dirty="0"/>
              <a:t>b</a:t>
            </a:r>
            <a:r>
              <a:rPr lang="nl-NL" sz="2600" b="0" i="0" dirty="0">
                <a:effectLst/>
              </a:rPr>
              <a:t>erg Sion = de tempelberg = de plek waar God graag wil wonen!</a:t>
            </a:r>
          </a:p>
        </p:txBody>
      </p:sp>
    </p:spTree>
    <p:extLst>
      <p:ext uri="{BB962C8B-B14F-4D97-AF65-F5344CB8AC3E}">
        <p14:creationId xmlns:p14="http://schemas.microsoft.com/office/powerpoint/2010/main" val="327202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landschap, panorama, hemel, wolk">
            <a:extLst>
              <a:ext uri="{FF2B5EF4-FFF2-40B4-BE49-F238E27FC236}">
                <a16:creationId xmlns:a16="http://schemas.microsoft.com/office/drawing/2014/main" id="{4C074B45-FD0F-7D48-1AAC-BCFA4039DCA9}"/>
              </a:ext>
            </a:extLst>
          </p:cNvPr>
          <p:cNvPicPr>
            <a:picLocks noChangeAspect="1"/>
          </p:cNvPicPr>
          <p:nvPr/>
        </p:nvPicPr>
        <p:blipFill>
          <a:blip r:embed="rId2"/>
          <a:srcRect t="9037" b="33273"/>
          <a:stretch/>
        </p:blipFill>
        <p:spPr>
          <a:xfrm>
            <a:off x="0" y="-2"/>
            <a:ext cx="12192000" cy="1824361"/>
          </a:xfrm>
          <a:prstGeom prst="rect">
            <a:avLst/>
          </a:prstGeom>
        </p:spPr>
      </p:pic>
      <p:sp>
        <p:nvSpPr>
          <p:cNvPr id="3" name="Tekstvak 2">
            <a:extLst>
              <a:ext uri="{FF2B5EF4-FFF2-40B4-BE49-F238E27FC236}">
                <a16:creationId xmlns:a16="http://schemas.microsoft.com/office/drawing/2014/main" id="{A29FE479-A85B-F391-96CD-AC4ED8D684C5}"/>
              </a:ext>
            </a:extLst>
          </p:cNvPr>
          <p:cNvSpPr txBox="1"/>
          <p:nvPr/>
        </p:nvSpPr>
        <p:spPr>
          <a:xfrm>
            <a:off x="488272" y="2108575"/>
            <a:ext cx="10970560" cy="2893100"/>
          </a:xfrm>
          <a:prstGeom prst="rect">
            <a:avLst/>
          </a:prstGeom>
          <a:noFill/>
        </p:spPr>
        <p:txBody>
          <a:bodyPr wrap="square" rtlCol="0">
            <a:spAutoFit/>
          </a:bodyPr>
          <a:lstStyle/>
          <a:p>
            <a:pPr lvl="1" indent="-457200">
              <a:buFont typeface="Arial" panose="020B0604020202020204" pitchFamily="34" charset="0"/>
              <a:buChar char="•"/>
            </a:pPr>
            <a:r>
              <a:rPr lang="nl-NL" sz="2600" dirty="0" err="1"/>
              <a:t>Moria</a:t>
            </a:r>
            <a:r>
              <a:rPr lang="nl-NL" sz="2600" dirty="0"/>
              <a:t> &gt; Abraham + Isaak </a:t>
            </a:r>
            <a:r>
              <a:rPr lang="nl-NL" sz="2000" dirty="0"/>
              <a:t>(Gen.22)</a:t>
            </a:r>
          </a:p>
          <a:p>
            <a:pPr lvl="1" indent="-457200">
              <a:buFont typeface="Arial" panose="020B0604020202020204" pitchFamily="34" charset="0"/>
              <a:buChar char="•"/>
            </a:pPr>
            <a:endParaRPr lang="nl-NL" sz="2600" dirty="0"/>
          </a:p>
          <a:p>
            <a:pPr marL="457200" indent="-457200">
              <a:buFont typeface="Arial" panose="020B0604020202020204" pitchFamily="34" charset="0"/>
              <a:buChar char="•"/>
            </a:pPr>
            <a:r>
              <a:rPr lang="nl-NL" sz="2600" i="1" dirty="0"/>
              <a:t>Deut.12:5: Maar naar de plaats die de </a:t>
            </a:r>
            <a:r>
              <a:rPr lang="nl-NL" sz="2600" i="1" cap="small" dirty="0"/>
              <a:t>HEERE</a:t>
            </a:r>
            <a:r>
              <a:rPr lang="nl-NL" sz="2600" i="1" dirty="0"/>
              <a:t>, uw God, uit al uw stammen zal uitkiezen om Zijn Naam daar te vestigen, naar Zijn woning moet u vragen en daarheen komen. </a:t>
            </a:r>
          </a:p>
          <a:p>
            <a:pPr marL="457200" indent="-457200">
              <a:buFont typeface="Arial" panose="020B0604020202020204" pitchFamily="34" charset="0"/>
              <a:buChar char="•"/>
            </a:pPr>
            <a:endParaRPr lang="nl-NL" sz="2600" i="1" dirty="0"/>
          </a:p>
          <a:p>
            <a:pPr marL="457200" indent="-457200">
              <a:buFont typeface="Arial" panose="020B0604020202020204" pitchFamily="34" charset="0"/>
              <a:buChar char="•"/>
            </a:pPr>
            <a:r>
              <a:rPr lang="nl-NL" sz="2600" dirty="0"/>
              <a:t>Dorsvloer van </a:t>
            </a:r>
            <a:r>
              <a:rPr lang="nl-NL" sz="2600" dirty="0" err="1"/>
              <a:t>Arauna</a:t>
            </a:r>
            <a:r>
              <a:rPr lang="nl-NL" sz="2600" dirty="0"/>
              <a:t> / plek van de tempel </a:t>
            </a:r>
            <a:r>
              <a:rPr lang="nl-NL" sz="2000" dirty="0"/>
              <a:t>(2 Kron.3:1, Ezra 1:2)</a:t>
            </a:r>
            <a:endParaRPr lang="nl-NL" sz="2000" b="0" i="0" dirty="0">
              <a:effectLst/>
            </a:endParaRPr>
          </a:p>
        </p:txBody>
      </p:sp>
    </p:spTree>
    <p:extLst>
      <p:ext uri="{BB962C8B-B14F-4D97-AF65-F5344CB8AC3E}">
        <p14:creationId xmlns:p14="http://schemas.microsoft.com/office/powerpoint/2010/main" val="89424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andschap, panorama, hemel, wolk">
            <a:extLst>
              <a:ext uri="{FF2B5EF4-FFF2-40B4-BE49-F238E27FC236}">
                <a16:creationId xmlns:a16="http://schemas.microsoft.com/office/drawing/2014/main" id="{68C3CFFD-DB2C-CA9F-7429-C0108D796A83}"/>
              </a:ext>
            </a:extLst>
          </p:cNvPr>
          <p:cNvPicPr>
            <a:picLocks noChangeAspect="1"/>
          </p:cNvPicPr>
          <p:nvPr/>
        </p:nvPicPr>
        <p:blipFill>
          <a:blip r:embed="rId2"/>
          <a:srcRect t="9037" b="33273"/>
          <a:stretch/>
        </p:blipFill>
        <p:spPr>
          <a:xfrm>
            <a:off x="0" y="-2"/>
            <a:ext cx="12192000"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545937" y="2140540"/>
            <a:ext cx="10970560" cy="2893100"/>
          </a:xfrm>
          <a:prstGeom prst="rect">
            <a:avLst/>
          </a:prstGeom>
          <a:noFill/>
        </p:spPr>
        <p:txBody>
          <a:bodyPr wrap="square" rtlCol="0">
            <a:spAutoFit/>
          </a:bodyPr>
          <a:lstStyle/>
          <a:p>
            <a:pPr marL="0" lvl="1"/>
            <a:r>
              <a:rPr lang="nl-NL" sz="2600" i="1" dirty="0"/>
              <a:t>Psalm 132:13: </a:t>
            </a:r>
          </a:p>
          <a:p>
            <a:pPr marL="0" lvl="1"/>
            <a:r>
              <a:rPr lang="nl-NL" sz="2600" i="1" dirty="0"/>
              <a:t>Want YHWH heeft Sion verkozen, Hij heeft het begeerd tot Zijn woongebied. </a:t>
            </a:r>
            <a:endParaRPr lang="nl-NL" sz="2600" dirty="0"/>
          </a:p>
          <a:p>
            <a:pPr marL="0" lvl="1"/>
            <a:endParaRPr lang="nl-NL" sz="2600" i="1" dirty="0"/>
          </a:p>
          <a:p>
            <a:pPr marL="0" lvl="1"/>
            <a:r>
              <a:rPr lang="nl-NL" sz="2600" i="1" dirty="0"/>
              <a:t>Zach.8:3: </a:t>
            </a:r>
          </a:p>
          <a:p>
            <a:pPr marL="0" lvl="1"/>
            <a:r>
              <a:rPr lang="nl-NL" sz="2600" i="1" dirty="0"/>
              <a:t>Zo zegt de HEERE: Ik ben naar Sion teruggekeerd en Ik zal midden in Jeruzalem wonen. Jeruzalem zal ‘stad van de waarheid’ genoemd worden, de berg van de HEERE van de legermachten ‘de heilige berg’.</a:t>
            </a:r>
            <a:endParaRPr lang="nl-NL" sz="2600" dirty="0"/>
          </a:p>
        </p:txBody>
      </p:sp>
    </p:spTree>
    <p:extLst>
      <p:ext uri="{BB962C8B-B14F-4D97-AF65-F5344CB8AC3E}">
        <p14:creationId xmlns:p14="http://schemas.microsoft.com/office/powerpoint/2010/main" val="27660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arn(inVertical)">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landschap, panorama, hemel, wolk">
            <a:extLst>
              <a:ext uri="{FF2B5EF4-FFF2-40B4-BE49-F238E27FC236}">
                <a16:creationId xmlns:a16="http://schemas.microsoft.com/office/drawing/2014/main" id="{466CACD9-DB95-07E2-9379-5A97CAE50CE5}"/>
              </a:ext>
            </a:extLst>
          </p:cNvPr>
          <p:cNvPicPr>
            <a:picLocks noChangeAspect="1"/>
          </p:cNvPicPr>
          <p:nvPr/>
        </p:nvPicPr>
        <p:blipFill>
          <a:blip r:embed="rId2"/>
          <a:srcRect t="9037" b="33273"/>
          <a:stretch/>
        </p:blipFill>
        <p:spPr>
          <a:xfrm>
            <a:off x="0" y="-2"/>
            <a:ext cx="12192000"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1692771"/>
          </a:xfrm>
          <a:prstGeom prst="rect">
            <a:avLst/>
          </a:prstGeom>
          <a:noFill/>
        </p:spPr>
        <p:txBody>
          <a:bodyPr wrap="square" rtlCol="0">
            <a:spAutoFit/>
          </a:bodyPr>
          <a:lstStyle/>
          <a:p>
            <a:pPr algn="l"/>
            <a:r>
              <a:rPr lang="nl-NL" sz="2600" b="0" i="1" dirty="0">
                <a:effectLst/>
              </a:rPr>
              <a:t>Micha 4:1: Het zal echter in het </a:t>
            </a:r>
            <a:r>
              <a:rPr lang="nl-NL" sz="2600" i="1" dirty="0">
                <a:effectLst/>
              </a:rPr>
              <a:t>laatste der dagen </a:t>
            </a:r>
            <a:r>
              <a:rPr lang="nl-NL" sz="2600" b="0" i="1" dirty="0">
                <a:effectLst/>
              </a:rPr>
              <a:t>geschieden dat </a:t>
            </a:r>
            <a:r>
              <a:rPr lang="nl-NL" sz="2600" i="1" dirty="0">
                <a:effectLst/>
              </a:rPr>
              <a:t>de berg van het huis van de </a:t>
            </a:r>
            <a:r>
              <a:rPr lang="nl-NL" sz="2600" i="1" cap="small" dirty="0">
                <a:effectLst/>
              </a:rPr>
              <a:t>HEERE</a:t>
            </a:r>
            <a:r>
              <a:rPr lang="nl-NL" sz="2600" b="1" i="1" cap="small" dirty="0">
                <a:effectLst/>
              </a:rPr>
              <a:t> </a:t>
            </a:r>
            <a:r>
              <a:rPr lang="nl-NL" sz="2600" b="0" i="1" dirty="0">
                <a:effectLst/>
              </a:rPr>
              <a:t>vast zal staan als </a:t>
            </a:r>
            <a:r>
              <a:rPr lang="nl-NL" sz="2600" b="1" i="1" dirty="0">
                <a:effectLst/>
              </a:rPr>
              <a:t>de hoogste van de bergen</a:t>
            </a:r>
            <a:r>
              <a:rPr lang="nl-NL" sz="2600" b="0" i="1" dirty="0">
                <a:effectLst/>
              </a:rPr>
              <a:t>, en dat hij verheven zal worden boven de heuvels, en dat de volken ernaartoe zullen stromen. </a:t>
            </a:r>
          </a:p>
        </p:txBody>
      </p:sp>
      <p:sp>
        <p:nvSpPr>
          <p:cNvPr id="3" name="Tekstvak 2">
            <a:extLst>
              <a:ext uri="{FF2B5EF4-FFF2-40B4-BE49-F238E27FC236}">
                <a16:creationId xmlns:a16="http://schemas.microsoft.com/office/drawing/2014/main" id="{A29FE479-A85B-F391-96CD-AC4ED8D684C5}"/>
              </a:ext>
            </a:extLst>
          </p:cNvPr>
          <p:cNvSpPr txBox="1"/>
          <p:nvPr/>
        </p:nvSpPr>
        <p:spPr>
          <a:xfrm>
            <a:off x="488272" y="4152870"/>
            <a:ext cx="10970560" cy="1292662"/>
          </a:xfrm>
          <a:prstGeom prst="rect">
            <a:avLst/>
          </a:prstGeom>
          <a:noFill/>
        </p:spPr>
        <p:txBody>
          <a:bodyPr wrap="square" rtlCol="0">
            <a:spAutoFit/>
          </a:bodyPr>
          <a:lstStyle/>
          <a:p>
            <a:pPr algn="l"/>
            <a:r>
              <a:rPr lang="nl-NL" sz="2600" b="0" i="0" dirty="0">
                <a:effectLst/>
              </a:rPr>
              <a:t>Rosh </a:t>
            </a:r>
            <a:r>
              <a:rPr lang="nl-NL" sz="2600" b="0" i="0" dirty="0" err="1">
                <a:effectLst/>
              </a:rPr>
              <a:t>he’harim</a:t>
            </a:r>
            <a:r>
              <a:rPr lang="nl-NL" sz="2600" b="0" i="0" dirty="0">
                <a:effectLst/>
              </a:rPr>
              <a:t> = “hoofd van de bergen”</a:t>
            </a:r>
          </a:p>
          <a:p>
            <a:pPr algn="l"/>
            <a:endParaRPr lang="nl-NL" sz="2600" dirty="0"/>
          </a:p>
          <a:p>
            <a:pPr algn="l"/>
            <a:r>
              <a:rPr lang="nl-NL" sz="2600" b="0" i="0" dirty="0">
                <a:effectLst/>
              </a:rPr>
              <a:t>Deze berg wordt het middelpunt van de wereld, het geestelijke centrum!</a:t>
            </a:r>
          </a:p>
        </p:txBody>
      </p:sp>
    </p:spTree>
    <p:extLst>
      <p:ext uri="{BB962C8B-B14F-4D97-AF65-F5344CB8AC3E}">
        <p14:creationId xmlns:p14="http://schemas.microsoft.com/office/powerpoint/2010/main" val="37543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landschap, panorama, hemel, wolk">
            <a:extLst>
              <a:ext uri="{FF2B5EF4-FFF2-40B4-BE49-F238E27FC236}">
                <a16:creationId xmlns:a16="http://schemas.microsoft.com/office/drawing/2014/main" id="{E5C45109-B201-59C4-FE39-7808335BC83D}"/>
              </a:ext>
            </a:extLst>
          </p:cNvPr>
          <p:cNvPicPr>
            <a:picLocks noChangeAspect="1"/>
          </p:cNvPicPr>
          <p:nvPr/>
        </p:nvPicPr>
        <p:blipFill>
          <a:blip r:embed="rId2"/>
          <a:srcRect t="9037" b="33273"/>
          <a:stretch/>
        </p:blipFill>
        <p:spPr>
          <a:xfrm>
            <a:off x="0" y="-2"/>
            <a:ext cx="12192000"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488272" y="2054969"/>
            <a:ext cx="10970560" cy="3293209"/>
          </a:xfrm>
          <a:prstGeom prst="rect">
            <a:avLst/>
          </a:prstGeom>
          <a:noFill/>
        </p:spPr>
        <p:txBody>
          <a:bodyPr wrap="square" rtlCol="0">
            <a:spAutoFit/>
          </a:bodyPr>
          <a:lstStyle/>
          <a:p>
            <a:pPr algn="l"/>
            <a:r>
              <a:rPr lang="nl-NL" sz="2600" b="0" i="1" dirty="0">
                <a:effectLst/>
              </a:rPr>
              <a:t>Micha 4:1: Het zal echter in het </a:t>
            </a:r>
            <a:r>
              <a:rPr lang="nl-NL" sz="2600" i="1" dirty="0">
                <a:effectLst/>
              </a:rPr>
              <a:t>laatste der dagen </a:t>
            </a:r>
            <a:r>
              <a:rPr lang="nl-NL" sz="2600" b="0" i="1" dirty="0">
                <a:effectLst/>
              </a:rPr>
              <a:t>geschieden dat </a:t>
            </a:r>
            <a:r>
              <a:rPr lang="nl-NL" sz="2600" i="1" dirty="0">
                <a:effectLst/>
              </a:rPr>
              <a:t>de berg van het huis van de </a:t>
            </a:r>
            <a:r>
              <a:rPr lang="nl-NL" sz="2600" i="1" cap="small" dirty="0">
                <a:effectLst/>
              </a:rPr>
              <a:t>HEERE</a:t>
            </a:r>
            <a:r>
              <a:rPr lang="nl-NL" sz="2600" b="1" i="1" cap="small" dirty="0">
                <a:effectLst/>
              </a:rPr>
              <a:t> </a:t>
            </a:r>
            <a:r>
              <a:rPr lang="nl-NL" sz="2600" b="0" i="1" dirty="0">
                <a:effectLst/>
              </a:rPr>
              <a:t>vast zal staan als </a:t>
            </a:r>
            <a:r>
              <a:rPr lang="nl-NL" sz="2600" i="1" dirty="0">
                <a:effectLst/>
              </a:rPr>
              <a:t>de hoogste van de bergen</a:t>
            </a:r>
            <a:r>
              <a:rPr lang="nl-NL" sz="2600" b="0" i="1" dirty="0">
                <a:effectLst/>
              </a:rPr>
              <a:t>, en dat </a:t>
            </a:r>
            <a:r>
              <a:rPr lang="nl-NL" sz="2600" b="1" i="1" dirty="0">
                <a:effectLst/>
              </a:rPr>
              <a:t>hij verheven zal worden boven de heuvels</a:t>
            </a:r>
            <a:r>
              <a:rPr lang="nl-NL" sz="2600" b="0" i="1" dirty="0">
                <a:effectLst/>
              </a:rPr>
              <a:t>, en dat de volken ernaartoe zullen stromen.</a:t>
            </a:r>
          </a:p>
          <a:p>
            <a:pPr algn="l"/>
            <a:endParaRPr lang="nl-NL" sz="2600" dirty="0"/>
          </a:p>
          <a:p>
            <a:pPr algn="l"/>
            <a:r>
              <a:rPr lang="nl-NL" sz="2600" b="0" i="1" dirty="0">
                <a:effectLst/>
              </a:rPr>
              <a:t>Ps.125:2:</a:t>
            </a:r>
          </a:p>
          <a:p>
            <a:pPr algn="l"/>
            <a:r>
              <a:rPr lang="nl-NL" sz="2600" b="0" i="1" dirty="0">
                <a:effectLst/>
              </a:rPr>
              <a:t>Rondom Jeruzalem zijn bergen, zo is de </a:t>
            </a:r>
            <a:r>
              <a:rPr lang="nl-NL" sz="2600" b="0" i="1" cap="small" dirty="0">
                <a:effectLst/>
              </a:rPr>
              <a:t>HEERE</a:t>
            </a:r>
            <a:r>
              <a:rPr lang="nl-NL" sz="2600" b="0" i="1" dirty="0">
                <a:effectLst/>
              </a:rPr>
              <a:t> rondom Zijn volk, van nu aan tot in eeuwigheid.</a:t>
            </a:r>
            <a:r>
              <a:rPr lang="nl-NL" sz="2600" b="0" i="0" dirty="0">
                <a:effectLst/>
              </a:rPr>
              <a:t> </a:t>
            </a:r>
          </a:p>
        </p:txBody>
      </p:sp>
    </p:spTree>
    <p:extLst>
      <p:ext uri="{BB962C8B-B14F-4D97-AF65-F5344CB8AC3E}">
        <p14:creationId xmlns:p14="http://schemas.microsoft.com/office/powerpoint/2010/main" val="226729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arn(inVertical)">
                                      <p:cBhvr>
                                        <p:cTn id="1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58704</TotalTime>
  <Words>2203</Words>
  <Application>Microsoft Office PowerPoint</Application>
  <PresentationFormat>Breedbeeld</PresentationFormat>
  <Paragraphs>108</Paragraphs>
  <Slides>33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Arial</vt:lpstr>
      <vt:lpstr>Calibri</vt:lpstr>
      <vt:lpstr>Calibri Light</vt:lpstr>
      <vt:lpstr>Times New Roman</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WSHD</dc:creator>
  <cp:lastModifiedBy>Los, Bastiaan (RWS ZD)</cp:lastModifiedBy>
  <cp:revision>1427</cp:revision>
  <cp:lastPrinted>2023-04-06T16:54:24Z</cp:lastPrinted>
  <dcterms:created xsi:type="dcterms:W3CDTF">2021-06-22T06:00:51Z</dcterms:created>
  <dcterms:modified xsi:type="dcterms:W3CDTF">2024-11-21T11:32:53Z</dcterms:modified>
</cp:coreProperties>
</file>