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30"/>
  </p:notesMasterIdLst>
  <p:sldIdLst>
    <p:sldId id="261" r:id="rId2"/>
    <p:sldId id="523" r:id="rId3"/>
    <p:sldId id="537" r:id="rId4"/>
    <p:sldId id="533" r:id="rId5"/>
    <p:sldId id="479" r:id="rId6"/>
    <p:sldId id="517" r:id="rId7"/>
    <p:sldId id="545" r:id="rId8"/>
    <p:sldId id="522" r:id="rId9"/>
    <p:sldId id="521" r:id="rId10"/>
    <p:sldId id="518" r:id="rId11"/>
    <p:sldId id="519" r:id="rId12"/>
    <p:sldId id="520" r:id="rId13"/>
    <p:sldId id="524" r:id="rId14"/>
    <p:sldId id="525" r:id="rId15"/>
    <p:sldId id="526" r:id="rId16"/>
    <p:sldId id="540" r:id="rId17"/>
    <p:sldId id="527" r:id="rId18"/>
    <p:sldId id="528" r:id="rId19"/>
    <p:sldId id="529" r:id="rId20"/>
    <p:sldId id="538" r:id="rId21"/>
    <p:sldId id="539" r:id="rId22"/>
    <p:sldId id="531" r:id="rId23"/>
    <p:sldId id="532" r:id="rId24"/>
    <p:sldId id="535" r:id="rId25"/>
    <p:sldId id="546" r:id="rId26"/>
    <p:sldId id="544" r:id="rId27"/>
    <p:sldId id="262" r:id="rId28"/>
    <p:sldId id="543" r:id="rId29"/>
  </p:sldIdLst>
  <p:sldSz cx="12192000" cy="6858000"/>
  <p:notesSz cx="7102475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CE8D73-8AEB-7B32-A37B-F2BB7BAE22F8}" name="Tobias Los | leerling DevelsteinCollege dv32" initials="TL|lDd" userId="Tobias Los | leerling DevelsteinCollege dv32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3979" autoAdjust="0"/>
  </p:normalViewPr>
  <p:slideViewPr>
    <p:cSldViewPr snapToGrid="0">
      <p:cViewPr varScale="1">
        <p:scale>
          <a:sx n="93" d="100"/>
          <a:sy n="93" d="100"/>
        </p:scale>
        <p:origin x="91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09E6452-0E59-4A2D-8C5C-BFC42BAA2681}" type="datetimeFigureOut">
              <a:rPr lang="nl-NL" smtClean="0"/>
              <a:t>2-10-2024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248" y="4925408"/>
            <a:ext cx="568198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7739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093" y="9721108"/>
            <a:ext cx="3077739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A6ECA81-F72B-4C85-9044-ECB0BBE894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596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ECA81-F72B-4C85-9044-ECB0BBE894B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77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ECA81-F72B-4C85-9044-ECB0BBE894BB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4969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ECA81-F72B-4C85-9044-ECB0BBE894BB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779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ECA81-F72B-4C85-9044-ECB0BBE894BB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77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A2F5E-1D60-444F-894F-70455CFA0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EEC4F4-4189-4572-B2B0-9C70BB190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94A915-BE50-4FA7-89FD-8E714FF3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5746DD-037A-4026-8E08-3F7C047C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DE41D2-418A-4F0F-B4DA-4B18F1895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1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DED26-97C6-40ED-83CB-A93575E4D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AED7A58-0E22-4797-A906-41DD1FE6D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1294E6-1153-423D-91C5-7CCE93E0F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9552EE-170E-4680-959C-2710990F7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2E63CB0-AAD0-4EB5-A875-1A7DED82A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2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619E7CB-EA3B-4823-A2FF-860F2660A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A15ADB0-C761-47DB-8B18-AB49F1FE5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FF9B26-6356-49AC-9A91-50DE24B32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F05F3C-6DA1-4928-A9EA-AA02C153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686E99-B67C-41A3-8C7E-74AC347BA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8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8DD2C6-47DB-4E82-9A21-F043C49EB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5B36E4-530A-47EC-8E0C-3EAC6081B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FEB1FF-8516-4931-9AF6-6A2315240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503A5E-332C-4B2E-9871-7AF89712C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18D5BE-E72F-438E-84C0-53C4F47D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8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0E21D5-31E9-47AA-9757-D0FD6FBE8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F39069-410E-479C-AF0C-02EF1CD5E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DD9B07-8FF2-4B9C-B569-A89F1115F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F91E72-3DA2-4045-A90B-AF61DCB1C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B57D35-8ACA-4B22-A058-246D0C71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4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256F3-E8A5-431C-BCD1-65295DC18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132EAE-2BD4-4ABF-BBF4-A291F7D8A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7612E79-2F0B-4778-A880-3B016E5DD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2A332C3-D68F-4A29-AF39-AEFDCCBF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885D4E-2BFA-4C36-8655-EC4373DD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CBB43E9-50CE-44F6-B632-B0164371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3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776D3-F406-4180-B27E-388B15B9A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AE797C-5AB9-4020-A081-579BEA46C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580C48-B961-45FD-861E-7C7B3E915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B30EF8D-85D0-4EF6-8D6C-53A6DB146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16F5B29-D207-4247-8E5B-071C12EA2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A08A9BE-0AE3-423A-9433-5B89483D4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630800F-809A-4EB5-BA1C-5258C9056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F1F60CB-2E63-4A45-8A89-D49FE38E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4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7C6BBC-F612-4379-A4B5-7C9EE0CDD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3758FE1-F4D8-4A38-9B3B-CCCB3F15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44FF594-C34A-4D8A-AFBB-91680F6E4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1C598B-DF25-43A1-BAE6-0DC2ABC6A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04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39118D5-02F0-40F6-AD5D-797983D03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907644B-1E3F-465C-BC7A-01A69B8C0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99DE00E-16CE-4EFD-80C5-F00FA5F79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0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2CC58-C5DE-4452-B31D-E23E2906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079EFB-13E8-4C1E-A5FE-C02A80BB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A41C7D4-5BD8-4D7D-8A34-14D6F3352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7D5FBB2-13F9-4A69-81EC-EBF85AE55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BF4014D-B592-4FF0-BC38-07B314F71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98E4B68-A0D8-40D1-A47D-9B649DDC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2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52B6F4-698E-4A83-A101-6B56F5149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5EC0871-3D41-468F-B03F-A75628E74B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E1D26EB-FFE6-492F-9F4A-08678FE67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014782-1466-44A1-86A2-ECA7B431F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CFCB2B-B7E7-449B-9EDA-66B06E91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11BFB6C-A815-4523-BB3F-FCFA0446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8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6B2162D-B6A3-4ECF-83AD-3CBADF2B3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DF99EF-B5E1-4787-8A5F-B67719E85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133A9F-AF25-41D1-9F76-AB82168FF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4C3A24-7A73-4354-B6C2-236AA32B9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345B4C-8D5D-404C-BB06-F452467F6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66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enora chandelier golden 21380959 Vector Art at Vecteezy">
            <a:extLst>
              <a:ext uri="{FF2B5EF4-FFF2-40B4-BE49-F238E27FC236}">
                <a16:creationId xmlns:a16="http://schemas.microsoft.com/office/drawing/2014/main" id="{69740C5F-349F-33C1-A035-03FD86CE1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0"/>
          <a:stretch/>
        </p:blipFill>
        <p:spPr bwMode="auto">
          <a:xfrm>
            <a:off x="207480" y="2541819"/>
            <a:ext cx="4049320" cy="424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B2CF5E14-26CD-D99D-D28E-D7F539BB99DE}"/>
              </a:ext>
            </a:extLst>
          </p:cNvPr>
          <p:cNvSpPr txBox="1"/>
          <p:nvPr/>
        </p:nvSpPr>
        <p:spPr>
          <a:xfrm rot="16200000">
            <a:off x="374594" y="2251467"/>
            <a:ext cx="105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Pesach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54E56FE-E8BB-EB82-F2D9-A69952AAA0A0}"/>
              </a:ext>
            </a:extLst>
          </p:cNvPr>
          <p:cNvSpPr txBox="1"/>
          <p:nvPr/>
        </p:nvSpPr>
        <p:spPr>
          <a:xfrm rot="16200000">
            <a:off x="-30769" y="1433799"/>
            <a:ext cx="26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Ongezuurde borden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6268B82-97C8-3FAD-D31D-47C1BB5C0293}"/>
              </a:ext>
            </a:extLst>
          </p:cNvPr>
          <p:cNvSpPr txBox="1"/>
          <p:nvPr/>
        </p:nvSpPr>
        <p:spPr>
          <a:xfrm rot="16200000">
            <a:off x="1411514" y="1726196"/>
            <a:ext cx="1658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Wekenfeest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0857D9E-BF0B-E131-FF29-901C8FC4674F}"/>
              </a:ext>
            </a:extLst>
          </p:cNvPr>
          <p:cNvSpPr txBox="1"/>
          <p:nvPr/>
        </p:nvSpPr>
        <p:spPr>
          <a:xfrm rot="16200000">
            <a:off x="1478674" y="1518733"/>
            <a:ext cx="245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Dag van de bazuin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B5A281B-7627-4836-8C91-E7DC49332577}"/>
              </a:ext>
            </a:extLst>
          </p:cNvPr>
          <p:cNvSpPr txBox="1"/>
          <p:nvPr/>
        </p:nvSpPr>
        <p:spPr>
          <a:xfrm rot="16200000">
            <a:off x="1927887" y="1530916"/>
            <a:ext cx="2432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Grote Verzoendag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84E1BAF-64B1-8B27-5ADE-43F31A45E0F0}"/>
              </a:ext>
            </a:extLst>
          </p:cNvPr>
          <p:cNvSpPr txBox="1"/>
          <p:nvPr/>
        </p:nvSpPr>
        <p:spPr>
          <a:xfrm rot="16200000">
            <a:off x="2217241" y="1451581"/>
            <a:ext cx="260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Loofhutten / 8</a:t>
            </a:r>
            <a:r>
              <a:rPr lang="nl-NL" sz="2400" baseline="30000" dirty="0"/>
              <a:t>e</a:t>
            </a:r>
            <a:r>
              <a:rPr lang="nl-NL" sz="2400" dirty="0"/>
              <a:t> dag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1AFDFAE-8F84-3C37-BBA7-9F29A4A473BD}"/>
              </a:ext>
            </a:extLst>
          </p:cNvPr>
          <p:cNvSpPr txBox="1"/>
          <p:nvPr/>
        </p:nvSpPr>
        <p:spPr>
          <a:xfrm rot="16200000">
            <a:off x="1012237" y="2073657"/>
            <a:ext cx="140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Eersteling</a:t>
            </a:r>
          </a:p>
        </p:txBody>
      </p:sp>
      <p:pic>
        <p:nvPicPr>
          <p:cNvPr id="1034" name="Picture 10" descr="Feasts of the Lord - Asaph Tunes">
            <a:extLst>
              <a:ext uri="{FF2B5EF4-FFF2-40B4-BE49-F238E27FC236}">
                <a16:creationId xmlns:a16="http://schemas.microsoft.com/office/drawing/2014/main" id="{9DD8A2A2-2854-0EA9-C8B4-95EC15DF6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10" y="989505"/>
            <a:ext cx="4886112" cy="48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366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4B8C162-35B4-430A-8688-D1D9F4174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92" b="16171"/>
          <a:stretch/>
        </p:blipFill>
        <p:spPr>
          <a:xfrm>
            <a:off x="0" y="0"/>
            <a:ext cx="12196561" cy="182436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938DD28-C548-4ABF-A9AF-1AC827D9481C}"/>
              </a:ext>
            </a:extLst>
          </p:cNvPr>
          <p:cNvSpPr txBox="1"/>
          <p:nvPr/>
        </p:nvSpPr>
        <p:spPr>
          <a:xfrm>
            <a:off x="488272" y="589014"/>
            <a:ext cx="6792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Profetische vervulling door Yeshua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CCF9B6A-160E-8D53-9BB6-1332C33112E0}"/>
              </a:ext>
            </a:extLst>
          </p:cNvPr>
          <p:cNvSpPr txBox="1"/>
          <p:nvPr/>
        </p:nvSpPr>
        <p:spPr>
          <a:xfrm>
            <a:off x="488272" y="2408879"/>
            <a:ext cx="1815546" cy="492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Pesach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CB535E3-F657-D63E-2615-C091E2C07F1C}"/>
              </a:ext>
            </a:extLst>
          </p:cNvPr>
          <p:cNvSpPr txBox="1"/>
          <p:nvPr/>
        </p:nvSpPr>
        <p:spPr>
          <a:xfrm>
            <a:off x="488272" y="5639053"/>
            <a:ext cx="1815546" cy="492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Eersteling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E0EA6A2-66E3-C4FE-9E76-DC7495EA6416}"/>
              </a:ext>
            </a:extLst>
          </p:cNvPr>
          <p:cNvSpPr txBox="1"/>
          <p:nvPr/>
        </p:nvSpPr>
        <p:spPr>
          <a:xfrm>
            <a:off x="488272" y="3823911"/>
            <a:ext cx="1815546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Ongezuurde broden</a:t>
            </a:r>
          </a:p>
        </p:txBody>
      </p:sp>
      <p:sp>
        <p:nvSpPr>
          <p:cNvPr id="144" name="Tekstvak 143">
            <a:extLst>
              <a:ext uri="{FF2B5EF4-FFF2-40B4-BE49-F238E27FC236}">
                <a16:creationId xmlns:a16="http://schemas.microsoft.com/office/drawing/2014/main" id="{91337C60-6721-FD2A-CA9D-EA90C975559D}"/>
              </a:ext>
            </a:extLst>
          </p:cNvPr>
          <p:cNvSpPr txBox="1"/>
          <p:nvPr/>
        </p:nvSpPr>
        <p:spPr>
          <a:xfrm>
            <a:off x="3032572" y="2254990"/>
            <a:ext cx="461632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600" dirty="0"/>
              <a:t>Yeshua stierf als een Pesach-lam </a:t>
            </a:r>
          </a:p>
          <a:p>
            <a:r>
              <a:rPr lang="nl-NL" sz="2000" dirty="0"/>
              <a:t>(1 Kor.5:7, Jes.53)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0AD1DF9-C39E-6532-5293-0889B2D7F6AC}"/>
              </a:ext>
            </a:extLst>
          </p:cNvPr>
          <p:cNvSpPr txBox="1"/>
          <p:nvPr/>
        </p:nvSpPr>
        <p:spPr>
          <a:xfrm>
            <a:off x="3032572" y="3870077"/>
            <a:ext cx="370107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600" dirty="0"/>
              <a:t>Yeshua was zonder zonde </a:t>
            </a:r>
          </a:p>
          <a:p>
            <a:r>
              <a:rPr lang="nl-NL" sz="2000" dirty="0"/>
              <a:t>(2 Kor.5:21)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8AE4584-1DD5-134D-5CBD-A560DE9366D9}"/>
              </a:ext>
            </a:extLst>
          </p:cNvPr>
          <p:cNvSpPr txBox="1"/>
          <p:nvPr/>
        </p:nvSpPr>
        <p:spPr>
          <a:xfrm>
            <a:off x="3032572" y="5485164"/>
            <a:ext cx="545630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600" dirty="0"/>
              <a:t>Yeshua stond als eerste op uit de dood </a:t>
            </a:r>
          </a:p>
          <a:p>
            <a:r>
              <a:rPr lang="nl-NL" sz="2000" dirty="0"/>
              <a:t>(1 Kor.15:20)</a:t>
            </a:r>
          </a:p>
        </p:txBody>
      </p:sp>
      <p:pic>
        <p:nvPicPr>
          <p:cNvPr id="7" name="Afbeelding 6" descr="Afbeelding met zoogdier, overdekt, kat, grijs">
            <a:extLst>
              <a:ext uri="{FF2B5EF4-FFF2-40B4-BE49-F238E27FC236}">
                <a16:creationId xmlns:a16="http://schemas.microsoft.com/office/drawing/2014/main" id="{C0E0D5D4-53D9-C75B-D2C6-898AD1AE8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382" y="3055209"/>
            <a:ext cx="3694346" cy="2119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299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4B8C162-35B4-430A-8688-D1D9F4174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92" b="16171"/>
          <a:stretch/>
        </p:blipFill>
        <p:spPr>
          <a:xfrm>
            <a:off x="0" y="0"/>
            <a:ext cx="12196561" cy="182436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938DD28-C548-4ABF-A9AF-1AC827D9481C}"/>
              </a:ext>
            </a:extLst>
          </p:cNvPr>
          <p:cNvSpPr txBox="1"/>
          <p:nvPr/>
        </p:nvSpPr>
        <p:spPr>
          <a:xfrm>
            <a:off x="488272" y="589014"/>
            <a:ext cx="6792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Profetische vervulling door Yeshua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82696CF-E4C8-E931-B2CF-2006BE6229D8}"/>
              </a:ext>
            </a:extLst>
          </p:cNvPr>
          <p:cNvSpPr txBox="1"/>
          <p:nvPr/>
        </p:nvSpPr>
        <p:spPr>
          <a:xfrm>
            <a:off x="488272" y="2694769"/>
            <a:ext cx="1815545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Wekenfeest</a:t>
            </a:r>
          </a:p>
          <a:p>
            <a:pPr algn="ctr"/>
            <a:r>
              <a:rPr lang="nl-NL" sz="2600" dirty="0"/>
              <a:t>Pinksteren</a:t>
            </a:r>
          </a:p>
          <a:p>
            <a:pPr algn="ctr"/>
            <a:r>
              <a:rPr lang="nl-NL" sz="2600" dirty="0" err="1"/>
              <a:t>Shavuot</a:t>
            </a:r>
            <a:endParaRPr lang="nl-NL" sz="26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095BF93-5497-3DB3-FEA7-392BDF9784C6}"/>
              </a:ext>
            </a:extLst>
          </p:cNvPr>
          <p:cNvSpPr txBox="1"/>
          <p:nvPr/>
        </p:nvSpPr>
        <p:spPr>
          <a:xfrm>
            <a:off x="3081755" y="2787102"/>
            <a:ext cx="8398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/>
              <a:t>HG kon worden uitgestort nadat Yeshua Zijn bloed </a:t>
            </a:r>
          </a:p>
          <a:p>
            <a:r>
              <a:rPr lang="nl-NL" sz="2600" dirty="0"/>
              <a:t>had aangeboden bij de Vader en Zijn offer was aanvaard </a:t>
            </a:r>
            <a:r>
              <a:rPr lang="nl-NL" sz="2000" dirty="0"/>
              <a:t>(Hand.2:33)</a:t>
            </a:r>
          </a:p>
        </p:txBody>
      </p:sp>
      <p:sp>
        <p:nvSpPr>
          <p:cNvPr id="2" name="AutoShape 2" descr="The Characteristics of the Holy Spirit - WISDOM FROM HEAVEN">
            <a:extLst>
              <a:ext uri="{FF2B5EF4-FFF2-40B4-BE49-F238E27FC236}">
                <a16:creationId xmlns:a16="http://schemas.microsoft.com/office/drawing/2014/main" id="{D307F284-9B8A-F5E2-DE13-C215BD9397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4" name="Picture 6" descr="Symbols of the Holy Spirit | Loyola Press">
            <a:extLst>
              <a:ext uri="{FF2B5EF4-FFF2-40B4-BE49-F238E27FC236}">
                <a16:creationId xmlns:a16="http://schemas.microsoft.com/office/drawing/2014/main" id="{12E8B42E-71F3-8CB7-3F39-9026E0A4D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9" r="23297"/>
          <a:stretch/>
        </p:blipFill>
        <p:spPr bwMode="auto">
          <a:xfrm>
            <a:off x="8346273" y="4118919"/>
            <a:ext cx="2461770" cy="23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494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4B8C162-35B4-430A-8688-D1D9F4174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92" b="16171"/>
          <a:stretch/>
        </p:blipFill>
        <p:spPr>
          <a:xfrm>
            <a:off x="0" y="0"/>
            <a:ext cx="12196561" cy="182436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938DD28-C548-4ABF-A9AF-1AC827D9481C}"/>
              </a:ext>
            </a:extLst>
          </p:cNvPr>
          <p:cNvSpPr txBox="1"/>
          <p:nvPr/>
        </p:nvSpPr>
        <p:spPr>
          <a:xfrm>
            <a:off x="488272" y="589014"/>
            <a:ext cx="6792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Profetische vervulling door Yeshua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F7B2E9B-3F9E-F880-C410-ADCFD176EAFA}"/>
              </a:ext>
            </a:extLst>
          </p:cNvPr>
          <p:cNvSpPr txBox="1"/>
          <p:nvPr/>
        </p:nvSpPr>
        <p:spPr>
          <a:xfrm>
            <a:off x="313977" y="3510335"/>
            <a:ext cx="2676357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Grote Verzoendag</a:t>
            </a:r>
          </a:p>
          <a:p>
            <a:pPr algn="ctr"/>
            <a:r>
              <a:rPr lang="nl-NL" sz="2600" dirty="0" err="1"/>
              <a:t>Yom</a:t>
            </a:r>
            <a:r>
              <a:rPr lang="nl-NL" sz="2600" dirty="0"/>
              <a:t> </a:t>
            </a:r>
            <a:r>
              <a:rPr lang="nl-NL" sz="2600" dirty="0" err="1"/>
              <a:t>Kippoer</a:t>
            </a:r>
            <a:endParaRPr lang="nl-NL" sz="26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585AA03-2ABA-B34D-FC8C-3DD0D2226F19}"/>
              </a:ext>
            </a:extLst>
          </p:cNvPr>
          <p:cNvSpPr txBox="1"/>
          <p:nvPr/>
        </p:nvSpPr>
        <p:spPr>
          <a:xfrm>
            <a:off x="313977" y="2183903"/>
            <a:ext cx="2676357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Dag </a:t>
            </a:r>
            <a:r>
              <a:rPr lang="nl-NL" sz="2600" dirty="0" err="1"/>
              <a:t>vd</a:t>
            </a:r>
            <a:r>
              <a:rPr lang="nl-NL" sz="2600" dirty="0"/>
              <a:t> Bazuin</a:t>
            </a:r>
          </a:p>
          <a:p>
            <a:pPr algn="ctr"/>
            <a:r>
              <a:rPr lang="nl-NL" sz="2600" dirty="0" err="1"/>
              <a:t>Yom</a:t>
            </a:r>
            <a:r>
              <a:rPr lang="nl-NL" sz="2600" dirty="0"/>
              <a:t> </a:t>
            </a:r>
            <a:r>
              <a:rPr lang="nl-NL" sz="2600" dirty="0" err="1"/>
              <a:t>Teruah</a:t>
            </a:r>
            <a:endParaRPr lang="nl-NL" sz="2600" dirty="0"/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EB32F1A3-473C-24E7-4CDC-58D69FC34FAD}"/>
              </a:ext>
            </a:extLst>
          </p:cNvPr>
          <p:cNvSpPr txBox="1"/>
          <p:nvPr/>
        </p:nvSpPr>
        <p:spPr>
          <a:xfrm>
            <a:off x="313977" y="4767008"/>
            <a:ext cx="2676356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Loofhutten</a:t>
            </a:r>
          </a:p>
          <a:p>
            <a:pPr algn="ctr"/>
            <a:r>
              <a:rPr lang="nl-NL" sz="2600" dirty="0" err="1"/>
              <a:t>Soekot</a:t>
            </a:r>
            <a:endParaRPr lang="nl-NL" sz="2600" dirty="0"/>
          </a:p>
        </p:txBody>
      </p:sp>
      <p:sp>
        <p:nvSpPr>
          <p:cNvPr id="145" name="Tekstvak 144">
            <a:extLst>
              <a:ext uri="{FF2B5EF4-FFF2-40B4-BE49-F238E27FC236}">
                <a16:creationId xmlns:a16="http://schemas.microsoft.com/office/drawing/2014/main" id="{980F04F9-2307-4620-B174-A439E7523949}"/>
              </a:ext>
            </a:extLst>
          </p:cNvPr>
          <p:cNvSpPr txBox="1"/>
          <p:nvPr/>
        </p:nvSpPr>
        <p:spPr>
          <a:xfrm>
            <a:off x="3884554" y="2230069"/>
            <a:ext cx="80685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/>
              <a:t>Aankondiging dat Yeshua weer terugkomt </a:t>
            </a:r>
            <a:r>
              <a:rPr lang="nl-NL" sz="2000" dirty="0"/>
              <a:t>(7</a:t>
            </a:r>
            <a:r>
              <a:rPr lang="nl-NL" sz="2000" baseline="30000" dirty="0"/>
              <a:t>e</a:t>
            </a:r>
            <a:r>
              <a:rPr lang="nl-NL" sz="2000" dirty="0"/>
              <a:t> maand) </a:t>
            </a:r>
          </a:p>
          <a:p>
            <a:r>
              <a:rPr lang="nl-NL" sz="2000" dirty="0"/>
              <a:t>(Mat.24:29-31, 1 Kor.15:51-52, 1 Thes.4:16-17, Op.11:15)</a:t>
            </a:r>
          </a:p>
        </p:txBody>
      </p:sp>
      <p:sp>
        <p:nvSpPr>
          <p:cNvPr id="148" name="Tekstvak 147">
            <a:extLst>
              <a:ext uri="{FF2B5EF4-FFF2-40B4-BE49-F238E27FC236}">
                <a16:creationId xmlns:a16="http://schemas.microsoft.com/office/drawing/2014/main" id="{930B0E75-4251-8BE5-5F00-267AA882125E}"/>
              </a:ext>
            </a:extLst>
          </p:cNvPr>
          <p:cNvSpPr txBox="1"/>
          <p:nvPr/>
        </p:nvSpPr>
        <p:spPr>
          <a:xfrm>
            <a:off x="313977" y="6023681"/>
            <a:ext cx="2676355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8</a:t>
            </a:r>
            <a:r>
              <a:rPr lang="nl-NL" sz="2600" baseline="30000" dirty="0"/>
              <a:t>e</a:t>
            </a:r>
            <a:r>
              <a:rPr lang="nl-NL" sz="2600" dirty="0"/>
              <a:t> dag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7DEF293-8ECC-D301-F629-DFF392D6BAF1}"/>
              </a:ext>
            </a:extLst>
          </p:cNvPr>
          <p:cNvSpPr txBox="1"/>
          <p:nvPr/>
        </p:nvSpPr>
        <p:spPr>
          <a:xfrm>
            <a:off x="3884554" y="3364806"/>
            <a:ext cx="7895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/>
              <a:t>Yeshua, onze Hogepriester, komt uit de hemelse tabernakel, verzoening met Zijn volk, dag van de HEER  </a:t>
            </a:r>
            <a:r>
              <a:rPr lang="nl-NL" sz="2000" dirty="0"/>
              <a:t>(Lev.16, Mat.24:30, Op.1:7, Mal.3:2)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353399B-9B78-2287-0FBE-DEAD1BD7DD71}"/>
              </a:ext>
            </a:extLst>
          </p:cNvPr>
          <p:cNvSpPr txBox="1"/>
          <p:nvPr/>
        </p:nvSpPr>
        <p:spPr>
          <a:xfrm>
            <a:off x="3884554" y="4813174"/>
            <a:ext cx="75076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/>
              <a:t>Yeshua en God komen bij ons wonen</a:t>
            </a:r>
          </a:p>
          <a:p>
            <a:r>
              <a:rPr lang="nl-NL" sz="2000" dirty="0"/>
              <a:t>(Ex.25:8, Joh.1:14, Zach.14:16, Op.21:3)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E2DDC7B-DEE9-C764-2990-976B0238ABB5}"/>
              </a:ext>
            </a:extLst>
          </p:cNvPr>
          <p:cNvSpPr txBox="1"/>
          <p:nvPr/>
        </p:nvSpPr>
        <p:spPr>
          <a:xfrm>
            <a:off x="3884554" y="5823626"/>
            <a:ext cx="793364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600" dirty="0"/>
              <a:t>De eeuwigheid, nieuwe hemel &amp; aarde, nieuwe Jeruzalem</a:t>
            </a:r>
          </a:p>
          <a:p>
            <a:r>
              <a:rPr lang="nl-NL" sz="2000" dirty="0"/>
              <a:t>(Op.21, 1 Kor.15:28)</a:t>
            </a:r>
            <a:r>
              <a:rPr lang="nl-NL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769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3" grpId="0" animBg="1"/>
      <p:bldP spid="148" grpId="0" animBg="1"/>
      <p:bldP spid="11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4B8C162-35B4-430A-8688-D1D9F4174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92" b="16171"/>
          <a:stretch/>
        </p:blipFill>
        <p:spPr>
          <a:xfrm>
            <a:off x="0" y="0"/>
            <a:ext cx="12196561" cy="182436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938DD28-C548-4ABF-A9AF-1AC827D9481C}"/>
              </a:ext>
            </a:extLst>
          </p:cNvPr>
          <p:cNvSpPr txBox="1"/>
          <p:nvPr/>
        </p:nvSpPr>
        <p:spPr>
          <a:xfrm>
            <a:off x="488272" y="589014"/>
            <a:ext cx="3810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Betekenis voor ons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CCF9B6A-160E-8D53-9BB6-1332C33112E0}"/>
              </a:ext>
            </a:extLst>
          </p:cNvPr>
          <p:cNvSpPr txBox="1"/>
          <p:nvPr/>
        </p:nvSpPr>
        <p:spPr>
          <a:xfrm>
            <a:off x="488272" y="2408879"/>
            <a:ext cx="1815546" cy="492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Pesach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CB535E3-F657-D63E-2615-C091E2C07F1C}"/>
              </a:ext>
            </a:extLst>
          </p:cNvPr>
          <p:cNvSpPr txBox="1"/>
          <p:nvPr/>
        </p:nvSpPr>
        <p:spPr>
          <a:xfrm>
            <a:off x="488272" y="5639053"/>
            <a:ext cx="1815546" cy="492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Eersteling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E0EA6A2-66E3-C4FE-9E76-DC7495EA6416}"/>
              </a:ext>
            </a:extLst>
          </p:cNvPr>
          <p:cNvSpPr txBox="1"/>
          <p:nvPr/>
        </p:nvSpPr>
        <p:spPr>
          <a:xfrm>
            <a:off x="488272" y="3823911"/>
            <a:ext cx="1815546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Ongezuurde broden</a:t>
            </a:r>
          </a:p>
        </p:txBody>
      </p:sp>
      <p:sp>
        <p:nvSpPr>
          <p:cNvPr id="144" name="Tekstvak 143">
            <a:extLst>
              <a:ext uri="{FF2B5EF4-FFF2-40B4-BE49-F238E27FC236}">
                <a16:creationId xmlns:a16="http://schemas.microsoft.com/office/drawing/2014/main" id="{91337C60-6721-FD2A-CA9D-EA90C975559D}"/>
              </a:ext>
            </a:extLst>
          </p:cNvPr>
          <p:cNvSpPr txBox="1"/>
          <p:nvPr/>
        </p:nvSpPr>
        <p:spPr>
          <a:xfrm>
            <a:off x="3032572" y="2254990"/>
            <a:ext cx="87722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/>
              <a:t>Yeshua droeg onze straf, geloof in kruis = basis van onze redding </a:t>
            </a:r>
          </a:p>
          <a:p>
            <a:r>
              <a:rPr lang="nl-NL" sz="2000" dirty="0"/>
              <a:t>(Jes.53:5, 1 Kor.1:23, 2:2)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0AD1DF9-C39E-6532-5293-0889B2D7F6AC}"/>
              </a:ext>
            </a:extLst>
          </p:cNvPr>
          <p:cNvSpPr txBox="1"/>
          <p:nvPr/>
        </p:nvSpPr>
        <p:spPr>
          <a:xfrm>
            <a:off x="3032572" y="3870077"/>
            <a:ext cx="87722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/>
              <a:t>We moeten onze zonden belijden, opruimen </a:t>
            </a:r>
          </a:p>
          <a:p>
            <a:r>
              <a:rPr lang="nl-NL" sz="2000" dirty="0"/>
              <a:t>(1 Kor.5:8, Ef.4:22, Kol.3:5)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8AE4584-1DD5-134D-5CBD-A560DE9366D9}"/>
              </a:ext>
            </a:extLst>
          </p:cNvPr>
          <p:cNvSpPr txBox="1"/>
          <p:nvPr/>
        </p:nvSpPr>
        <p:spPr>
          <a:xfrm>
            <a:off x="3032572" y="5485164"/>
            <a:ext cx="87722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/>
              <a:t>We zijn met Yeshua begraven en opgestaan uit de dood </a:t>
            </a:r>
          </a:p>
          <a:p>
            <a:r>
              <a:rPr lang="nl-NL" sz="2000" dirty="0"/>
              <a:t>(Rom.6)</a:t>
            </a:r>
          </a:p>
        </p:txBody>
      </p:sp>
    </p:spTree>
    <p:extLst>
      <p:ext uri="{BB962C8B-B14F-4D97-AF65-F5344CB8AC3E}">
        <p14:creationId xmlns:p14="http://schemas.microsoft.com/office/powerpoint/2010/main" val="151857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44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4B8C162-35B4-430A-8688-D1D9F4174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92" b="16171"/>
          <a:stretch/>
        </p:blipFill>
        <p:spPr>
          <a:xfrm>
            <a:off x="0" y="0"/>
            <a:ext cx="12196561" cy="182436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938DD28-C548-4ABF-A9AF-1AC827D9481C}"/>
              </a:ext>
            </a:extLst>
          </p:cNvPr>
          <p:cNvSpPr txBox="1"/>
          <p:nvPr/>
        </p:nvSpPr>
        <p:spPr>
          <a:xfrm>
            <a:off x="488272" y="589014"/>
            <a:ext cx="3810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Betekenis voor ons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82696CF-E4C8-E931-B2CF-2006BE6229D8}"/>
              </a:ext>
            </a:extLst>
          </p:cNvPr>
          <p:cNvSpPr txBox="1"/>
          <p:nvPr/>
        </p:nvSpPr>
        <p:spPr>
          <a:xfrm>
            <a:off x="488272" y="2413375"/>
            <a:ext cx="1815545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Wekenfeest</a:t>
            </a:r>
          </a:p>
          <a:p>
            <a:pPr algn="ctr"/>
            <a:r>
              <a:rPr lang="nl-NL" sz="2600" dirty="0"/>
              <a:t>Pinksteren</a:t>
            </a:r>
          </a:p>
          <a:p>
            <a:pPr algn="ctr"/>
            <a:r>
              <a:rPr lang="nl-NL" sz="2600" dirty="0" err="1"/>
              <a:t>Shavuot</a:t>
            </a:r>
            <a:endParaRPr lang="nl-NL" sz="26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095BF93-5497-3DB3-FEA7-392BDF9784C6}"/>
              </a:ext>
            </a:extLst>
          </p:cNvPr>
          <p:cNvSpPr txBox="1"/>
          <p:nvPr/>
        </p:nvSpPr>
        <p:spPr>
          <a:xfrm>
            <a:off x="2780582" y="2413375"/>
            <a:ext cx="86041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/>
              <a:t>Leiding door de Geest </a:t>
            </a:r>
            <a:r>
              <a:rPr lang="nl-NL" sz="2000" dirty="0"/>
              <a:t>(Rom.8:14)</a:t>
            </a:r>
          </a:p>
          <a:p>
            <a:r>
              <a:rPr lang="nl-NL" sz="2600" dirty="0"/>
              <a:t>Vrucht van de Geest </a:t>
            </a:r>
            <a:r>
              <a:rPr lang="nl-NL" sz="2000" dirty="0"/>
              <a:t>(Gal.5:22)</a:t>
            </a:r>
          </a:p>
          <a:p>
            <a:r>
              <a:rPr lang="nl-NL" sz="2600" dirty="0"/>
              <a:t>De gaven en kracht van de Heilige Geest </a:t>
            </a:r>
            <a:r>
              <a:rPr lang="nl-NL" sz="2000" dirty="0"/>
              <a:t>(1 Kor.12)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D1F5AC2-7D25-396C-F446-C1267332B1D8}"/>
              </a:ext>
            </a:extLst>
          </p:cNvPr>
          <p:cNvSpPr txBox="1"/>
          <p:nvPr/>
        </p:nvSpPr>
        <p:spPr>
          <a:xfrm>
            <a:off x="307039" y="4187254"/>
            <a:ext cx="86041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/>
              <a:t>Thora werd nabij datum </a:t>
            </a:r>
            <a:r>
              <a:rPr lang="nl-NL" sz="2600" dirty="0" err="1"/>
              <a:t>Shavuot</a:t>
            </a:r>
            <a:r>
              <a:rPr lang="nl-NL" sz="2600" dirty="0"/>
              <a:t> gegeven </a:t>
            </a:r>
            <a:r>
              <a:rPr lang="nl-NL" sz="2000" dirty="0"/>
              <a:t>(Ex.19:1)</a:t>
            </a:r>
            <a:endParaRPr lang="nl-NL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/>
              <a:t>Thora = grondwet &gt; geboorte volk </a:t>
            </a:r>
            <a:r>
              <a:rPr lang="nl-NL" sz="2000" dirty="0"/>
              <a:t>(Hand.2)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/>
              <a:t>Thora/Woord en Geest moeten samen gaan</a:t>
            </a:r>
          </a:p>
        </p:txBody>
      </p:sp>
      <p:pic>
        <p:nvPicPr>
          <p:cNvPr id="7" name="Afbeelding 6" descr="Afbeelding met vogel, boek, veer, duif">
            <a:extLst>
              <a:ext uri="{FF2B5EF4-FFF2-40B4-BE49-F238E27FC236}">
                <a16:creationId xmlns:a16="http://schemas.microsoft.com/office/drawing/2014/main" id="{A6C5B1A5-914D-04F1-8997-4E745B7A3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817" y="4061254"/>
            <a:ext cx="3741099" cy="2431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604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4B8C162-35B4-430A-8688-D1D9F4174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92" b="16171"/>
          <a:stretch/>
        </p:blipFill>
        <p:spPr>
          <a:xfrm>
            <a:off x="0" y="0"/>
            <a:ext cx="12196561" cy="182436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938DD28-C548-4ABF-A9AF-1AC827D9481C}"/>
              </a:ext>
            </a:extLst>
          </p:cNvPr>
          <p:cNvSpPr txBox="1"/>
          <p:nvPr/>
        </p:nvSpPr>
        <p:spPr>
          <a:xfrm>
            <a:off x="488272" y="589014"/>
            <a:ext cx="3810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Betekenis voor ons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F7B2E9B-3F9E-F880-C410-ADCFD176EAFA}"/>
              </a:ext>
            </a:extLst>
          </p:cNvPr>
          <p:cNvSpPr txBox="1"/>
          <p:nvPr/>
        </p:nvSpPr>
        <p:spPr>
          <a:xfrm>
            <a:off x="313977" y="3716636"/>
            <a:ext cx="2931730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Grote Verzoendag</a:t>
            </a:r>
          </a:p>
          <a:p>
            <a:pPr algn="ctr"/>
            <a:r>
              <a:rPr lang="nl-NL" sz="2600" dirty="0" err="1"/>
              <a:t>Yom</a:t>
            </a:r>
            <a:r>
              <a:rPr lang="nl-NL" sz="2600" dirty="0"/>
              <a:t> </a:t>
            </a:r>
            <a:r>
              <a:rPr lang="nl-NL" sz="2600" dirty="0" err="1"/>
              <a:t>Kippoer</a:t>
            </a:r>
            <a:endParaRPr lang="nl-NL" sz="26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585AA03-2ABA-B34D-FC8C-3DD0D2226F19}"/>
              </a:ext>
            </a:extLst>
          </p:cNvPr>
          <p:cNvSpPr txBox="1"/>
          <p:nvPr/>
        </p:nvSpPr>
        <p:spPr>
          <a:xfrm>
            <a:off x="313978" y="2052015"/>
            <a:ext cx="2931729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Dag </a:t>
            </a:r>
            <a:r>
              <a:rPr lang="nl-NL" sz="2600" dirty="0" err="1"/>
              <a:t>vd</a:t>
            </a:r>
            <a:r>
              <a:rPr lang="nl-NL" sz="2600" dirty="0"/>
              <a:t> Bazuin</a:t>
            </a:r>
          </a:p>
          <a:p>
            <a:pPr algn="ctr"/>
            <a:r>
              <a:rPr lang="nl-NL" sz="2600" dirty="0" err="1"/>
              <a:t>Yom</a:t>
            </a:r>
            <a:r>
              <a:rPr lang="nl-NL" sz="2600" dirty="0"/>
              <a:t> </a:t>
            </a:r>
            <a:r>
              <a:rPr lang="nl-NL" sz="2600" dirty="0" err="1"/>
              <a:t>Teruah</a:t>
            </a:r>
            <a:endParaRPr lang="nl-NL" sz="2600" dirty="0"/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EB32F1A3-473C-24E7-4CDC-58D69FC34FAD}"/>
              </a:ext>
            </a:extLst>
          </p:cNvPr>
          <p:cNvSpPr txBox="1"/>
          <p:nvPr/>
        </p:nvSpPr>
        <p:spPr>
          <a:xfrm>
            <a:off x="313977" y="5381257"/>
            <a:ext cx="2931731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Loofhutten / 8</a:t>
            </a:r>
            <a:r>
              <a:rPr lang="nl-NL" sz="2600" baseline="30000" dirty="0"/>
              <a:t>e</a:t>
            </a:r>
            <a:r>
              <a:rPr lang="nl-NL" sz="2600" dirty="0"/>
              <a:t> dag</a:t>
            </a:r>
          </a:p>
          <a:p>
            <a:pPr algn="ctr"/>
            <a:r>
              <a:rPr lang="nl-NL" sz="2600" dirty="0" err="1"/>
              <a:t>Soekot</a:t>
            </a:r>
            <a:endParaRPr lang="nl-NL" sz="2600" dirty="0"/>
          </a:p>
        </p:txBody>
      </p:sp>
      <p:sp>
        <p:nvSpPr>
          <p:cNvPr id="145" name="Tekstvak 144">
            <a:extLst>
              <a:ext uri="{FF2B5EF4-FFF2-40B4-BE49-F238E27FC236}">
                <a16:creationId xmlns:a16="http://schemas.microsoft.com/office/drawing/2014/main" id="{980F04F9-2307-4620-B174-A439E7523949}"/>
              </a:ext>
            </a:extLst>
          </p:cNvPr>
          <p:cNvSpPr txBox="1"/>
          <p:nvPr/>
        </p:nvSpPr>
        <p:spPr>
          <a:xfrm>
            <a:off x="4132459" y="1898126"/>
            <a:ext cx="7655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/>
              <a:t>Wake up call, tijd om in beweging te komen, er staat iets te gebeuren! Be prepared!</a:t>
            </a:r>
          </a:p>
          <a:p>
            <a:r>
              <a:rPr lang="nl-NL" sz="2000" dirty="0"/>
              <a:t>(o.a. Num.10:5-6, Joz.6:5, Joel 2:1-2)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7DEF293-8ECC-D301-F629-DFF392D6BAF1}"/>
              </a:ext>
            </a:extLst>
          </p:cNvPr>
          <p:cNvSpPr txBox="1"/>
          <p:nvPr/>
        </p:nvSpPr>
        <p:spPr>
          <a:xfrm>
            <a:off x="4132459" y="3316526"/>
            <a:ext cx="72604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/>
              <a:t>Geestelijke reflectie: hoe sta ik t.o.v. een heilig God? Hoe staan we t.o.v. God, als gemeente, stad, land? Zijn we bereid ons te verootmoedigen, vergeving te vragen? </a:t>
            </a:r>
            <a:r>
              <a:rPr lang="nl-NL" sz="2000" dirty="0"/>
              <a:t>(o.a. Lev.23:29, Fil.2:12, Ez.22:30)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353399B-9B78-2287-0FBE-DEAD1BD7DD71}"/>
              </a:ext>
            </a:extLst>
          </p:cNvPr>
          <p:cNvSpPr txBox="1"/>
          <p:nvPr/>
        </p:nvSpPr>
        <p:spPr>
          <a:xfrm>
            <a:off x="4132459" y="5381257"/>
            <a:ext cx="75076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/>
              <a:t>Ontmoeting: met God en met elkaar</a:t>
            </a:r>
          </a:p>
          <a:p>
            <a:r>
              <a:rPr lang="nl-NL" sz="2000" dirty="0"/>
              <a:t>(Ex.25:8, Joh.1:14, Zach.14:16, Op.21:3)</a:t>
            </a:r>
          </a:p>
        </p:txBody>
      </p:sp>
    </p:spTree>
    <p:extLst>
      <p:ext uri="{BB962C8B-B14F-4D97-AF65-F5344CB8AC3E}">
        <p14:creationId xmlns:p14="http://schemas.microsoft.com/office/powerpoint/2010/main" val="162449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3" grpId="0" animBg="1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4B8C162-35B4-430A-8688-D1D9F4174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92" b="16171"/>
          <a:stretch/>
        </p:blipFill>
        <p:spPr>
          <a:xfrm>
            <a:off x="0" y="0"/>
            <a:ext cx="12196561" cy="182436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938DD28-C548-4ABF-A9AF-1AC827D9481C}"/>
              </a:ext>
            </a:extLst>
          </p:cNvPr>
          <p:cNvSpPr txBox="1"/>
          <p:nvPr/>
        </p:nvSpPr>
        <p:spPr>
          <a:xfrm>
            <a:off x="488272" y="589014"/>
            <a:ext cx="4713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Hoe praktisch te vieren </a:t>
            </a:r>
          </a:p>
        </p:txBody>
      </p:sp>
      <p:sp>
        <p:nvSpPr>
          <p:cNvPr id="144" name="Tekstvak 143">
            <a:extLst>
              <a:ext uri="{FF2B5EF4-FFF2-40B4-BE49-F238E27FC236}">
                <a16:creationId xmlns:a16="http://schemas.microsoft.com/office/drawing/2014/main" id="{91337C60-6721-FD2A-CA9D-EA90C975559D}"/>
              </a:ext>
            </a:extLst>
          </p:cNvPr>
          <p:cNvSpPr txBox="1"/>
          <p:nvPr/>
        </p:nvSpPr>
        <p:spPr>
          <a:xfrm>
            <a:off x="0" y="2413375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Dit is de opdracht &amp; de uitdaging </a:t>
            </a:r>
            <a:r>
              <a:rPr lang="nl-NL" sz="2800" dirty="0">
                <a:sym typeface="Wingdings" panose="05000000000000000000" pitchFamily="2" charset="2"/>
              </a:rPr>
              <a:t></a:t>
            </a:r>
            <a:endParaRPr lang="nl-NL" sz="2800" dirty="0"/>
          </a:p>
          <a:p>
            <a:pPr algn="ctr"/>
            <a:endParaRPr lang="nl-NL" sz="2800" dirty="0"/>
          </a:p>
          <a:p>
            <a:pPr algn="ctr"/>
            <a:r>
              <a:rPr lang="nl-NL" sz="2800" dirty="0"/>
              <a:t>Kunnen we de feesten op de perfecte manier vieren? </a:t>
            </a:r>
          </a:p>
          <a:p>
            <a:pPr algn="ctr"/>
            <a:endParaRPr lang="nl-NL" sz="2800" dirty="0"/>
          </a:p>
          <a:p>
            <a:pPr algn="ctr"/>
            <a:r>
              <a:rPr lang="nl-NL" sz="2800" dirty="0"/>
              <a:t>Is dat erg?</a:t>
            </a:r>
          </a:p>
          <a:p>
            <a:pPr algn="ctr"/>
            <a:endParaRPr lang="nl-NL" sz="2800" dirty="0"/>
          </a:p>
          <a:p>
            <a:pPr algn="ctr"/>
            <a:r>
              <a:rPr lang="nl-NL" sz="2800" dirty="0"/>
              <a:t>Moeten we het daarom maar niet doen? </a:t>
            </a:r>
          </a:p>
        </p:txBody>
      </p:sp>
    </p:spTree>
    <p:extLst>
      <p:ext uri="{BB962C8B-B14F-4D97-AF65-F5344CB8AC3E}">
        <p14:creationId xmlns:p14="http://schemas.microsoft.com/office/powerpoint/2010/main" val="41699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4B8C162-35B4-430A-8688-D1D9F4174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92" b="16171"/>
          <a:stretch/>
        </p:blipFill>
        <p:spPr>
          <a:xfrm>
            <a:off x="0" y="0"/>
            <a:ext cx="12196561" cy="182436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938DD28-C548-4ABF-A9AF-1AC827D9481C}"/>
              </a:ext>
            </a:extLst>
          </p:cNvPr>
          <p:cNvSpPr txBox="1"/>
          <p:nvPr/>
        </p:nvSpPr>
        <p:spPr>
          <a:xfrm>
            <a:off x="488272" y="589014"/>
            <a:ext cx="4713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Hoe praktisch te vieren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CCF9B6A-160E-8D53-9BB6-1332C33112E0}"/>
              </a:ext>
            </a:extLst>
          </p:cNvPr>
          <p:cNvSpPr txBox="1"/>
          <p:nvPr/>
        </p:nvSpPr>
        <p:spPr>
          <a:xfrm>
            <a:off x="488272" y="2408879"/>
            <a:ext cx="1815546" cy="492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Pesach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CB535E3-F657-D63E-2615-C091E2C07F1C}"/>
              </a:ext>
            </a:extLst>
          </p:cNvPr>
          <p:cNvSpPr txBox="1"/>
          <p:nvPr/>
        </p:nvSpPr>
        <p:spPr>
          <a:xfrm>
            <a:off x="488272" y="5639053"/>
            <a:ext cx="1815546" cy="492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Eersteling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E0EA6A2-66E3-C4FE-9E76-DC7495EA6416}"/>
              </a:ext>
            </a:extLst>
          </p:cNvPr>
          <p:cNvSpPr txBox="1"/>
          <p:nvPr/>
        </p:nvSpPr>
        <p:spPr>
          <a:xfrm>
            <a:off x="488272" y="3823911"/>
            <a:ext cx="1815546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Ongezuurde broden</a:t>
            </a:r>
          </a:p>
        </p:txBody>
      </p:sp>
      <p:sp>
        <p:nvSpPr>
          <p:cNvPr id="144" name="Tekstvak 143">
            <a:extLst>
              <a:ext uri="{FF2B5EF4-FFF2-40B4-BE49-F238E27FC236}">
                <a16:creationId xmlns:a16="http://schemas.microsoft.com/office/drawing/2014/main" id="{91337C60-6721-FD2A-CA9D-EA90C975559D}"/>
              </a:ext>
            </a:extLst>
          </p:cNvPr>
          <p:cNvSpPr txBox="1"/>
          <p:nvPr/>
        </p:nvSpPr>
        <p:spPr>
          <a:xfrm>
            <a:off x="3032572" y="2054935"/>
            <a:ext cx="8731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/>
              <a:t>Maaltijd met lam, ongezuurde broden, bittere kruiden, </a:t>
            </a:r>
          </a:p>
          <a:p>
            <a:r>
              <a:rPr lang="nl-NL" sz="2600" dirty="0"/>
              <a:t>herinnering uittocht slavernij + offer Yeshua</a:t>
            </a:r>
          </a:p>
          <a:p>
            <a:r>
              <a:rPr lang="nl-NL" sz="2000" dirty="0"/>
              <a:t> (Ex.12:8, 1 Kor.5:7-8, Num.9:6-13 = herkansing)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0AD1DF9-C39E-6532-5293-0889B2D7F6AC}"/>
              </a:ext>
            </a:extLst>
          </p:cNvPr>
          <p:cNvSpPr txBox="1"/>
          <p:nvPr/>
        </p:nvSpPr>
        <p:spPr>
          <a:xfrm>
            <a:off x="3032573" y="3665300"/>
            <a:ext cx="8912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/>
              <a:t>Ongezuurde broden eten, zuurdeeg uit je huis wegdoen, samenkomst 1</a:t>
            </a:r>
            <a:r>
              <a:rPr lang="nl-NL" sz="2600" baseline="30000" dirty="0"/>
              <a:t>e</a:t>
            </a:r>
            <a:r>
              <a:rPr lang="nl-NL" sz="2600" dirty="0"/>
              <a:t> en 7</a:t>
            </a:r>
            <a:r>
              <a:rPr lang="nl-NL" sz="2600" baseline="30000" dirty="0"/>
              <a:t>e</a:t>
            </a:r>
            <a:r>
              <a:rPr lang="nl-NL" sz="2600" dirty="0"/>
              <a:t> dag, niet werken, offers, zonden opruimen</a:t>
            </a:r>
          </a:p>
          <a:p>
            <a:r>
              <a:rPr lang="nl-NL" sz="2000" dirty="0"/>
              <a:t> (Lev.23:6-8, Ex.12:15-20, Deut.16:4-8, Num.28:17-25)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8AE4584-1DD5-134D-5CBD-A560DE9366D9}"/>
              </a:ext>
            </a:extLst>
          </p:cNvPr>
          <p:cNvSpPr txBox="1"/>
          <p:nvPr/>
        </p:nvSpPr>
        <p:spPr>
          <a:xfrm>
            <a:off x="3032572" y="5485164"/>
            <a:ext cx="783304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600" dirty="0"/>
              <a:t>Eerste schoof bewegen, offers, vieren opstanding Yeshua</a:t>
            </a:r>
          </a:p>
          <a:p>
            <a:r>
              <a:rPr lang="nl-NL" sz="2000" dirty="0"/>
              <a:t>(Lev.23:9-14)</a:t>
            </a:r>
          </a:p>
        </p:txBody>
      </p:sp>
    </p:spTree>
    <p:extLst>
      <p:ext uri="{BB962C8B-B14F-4D97-AF65-F5344CB8AC3E}">
        <p14:creationId xmlns:p14="http://schemas.microsoft.com/office/powerpoint/2010/main" val="424524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4B8C162-35B4-430A-8688-D1D9F4174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92" b="16171"/>
          <a:stretch/>
        </p:blipFill>
        <p:spPr>
          <a:xfrm>
            <a:off x="0" y="0"/>
            <a:ext cx="12196561" cy="182436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938DD28-C548-4ABF-A9AF-1AC827D9481C}"/>
              </a:ext>
            </a:extLst>
          </p:cNvPr>
          <p:cNvSpPr txBox="1"/>
          <p:nvPr/>
        </p:nvSpPr>
        <p:spPr>
          <a:xfrm>
            <a:off x="488272" y="589014"/>
            <a:ext cx="4609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Hoe praktisch te vieren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82696CF-E4C8-E931-B2CF-2006BE6229D8}"/>
              </a:ext>
            </a:extLst>
          </p:cNvPr>
          <p:cNvSpPr txBox="1"/>
          <p:nvPr/>
        </p:nvSpPr>
        <p:spPr>
          <a:xfrm>
            <a:off x="488272" y="4054012"/>
            <a:ext cx="1815545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Wekenfeest</a:t>
            </a:r>
          </a:p>
          <a:p>
            <a:pPr algn="ctr"/>
            <a:r>
              <a:rPr lang="nl-NL" sz="2600" dirty="0"/>
              <a:t>Pinksteren</a:t>
            </a:r>
          </a:p>
          <a:p>
            <a:pPr algn="ctr"/>
            <a:r>
              <a:rPr lang="nl-NL" sz="2600" dirty="0" err="1"/>
              <a:t>Shavuot</a:t>
            </a:r>
            <a:endParaRPr lang="nl-NL" sz="2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2B9A21B-6040-2926-FCF1-1FF2E0A7E572}"/>
              </a:ext>
            </a:extLst>
          </p:cNvPr>
          <p:cNvSpPr txBox="1"/>
          <p:nvPr/>
        </p:nvSpPr>
        <p:spPr>
          <a:xfrm>
            <a:off x="2793673" y="4100178"/>
            <a:ext cx="8516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/>
              <a:t>2 gezuurde broden, offeren eerstelingen, heilige samenkomst, niet werken, blij zijn, werk van de HG</a:t>
            </a:r>
          </a:p>
          <a:p>
            <a:r>
              <a:rPr lang="nl-NL" sz="2000" dirty="0"/>
              <a:t>(Lev.23:15-21, Deut.16:9-12, Num.28:26-31)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E257940-3779-2814-CC17-245B06BCB44F}"/>
              </a:ext>
            </a:extLst>
          </p:cNvPr>
          <p:cNvSpPr txBox="1"/>
          <p:nvPr/>
        </p:nvSpPr>
        <p:spPr>
          <a:xfrm>
            <a:off x="488272" y="2105753"/>
            <a:ext cx="1815546" cy="492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Eersteling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7610D040-E527-7618-8A01-D57167428BC3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1396045" y="2598196"/>
            <a:ext cx="0" cy="14558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F3B5EFD4-84A4-0368-8F3B-9F86FDE48BA6}"/>
              </a:ext>
            </a:extLst>
          </p:cNvPr>
          <p:cNvSpPr txBox="1"/>
          <p:nvPr/>
        </p:nvSpPr>
        <p:spPr>
          <a:xfrm>
            <a:off x="2793674" y="2725939"/>
            <a:ext cx="86322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/>
              <a:t>Omertelling = 50 dagen tellen</a:t>
            </a:r>
          </a:p>
          <a:p>
            <a:r>
              <a:rPr lang="nl-NL" sz="2000" dirty="0"/>
              <a:t>(Lev.23:15-16)</a:t>
            </a: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49525A84-C2C5-A0FF-4428-01DEE044FC5A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1540476" y="3126049"/>
            <a:ext cx="1253198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6" descr="Symbols of the Holy Spirit | Loyola Press">
            <a:extLst>
              <a:ext uri="{FF2B5EF4-FFF2-40B4-BE49-F238E27FC236}">
                <a16:creationId xmlns:a16="http://schemas.microsoft.com/office/drawing/2014/main" id="{32BAA3BF-03CB-4DE3-601D-5D95FA0DC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9" r="23297"/>
          <a:stretch/>
        </p:blipFill>
        <p:spPr bwMode="auto">
          <a:xfrm>
            <a:off x="9603239" y="2086585"/>
            <a:ext cx="2100489" cy="196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4B8C162-35B4-430A-8688-D1D9F4174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92" b="16171"/>
          <a:stretch/>
        </p:blipFill>
        <p:spPr>
          <a:xfrm>
            <a:off x="0" y="0"/>
            <a:ext cx="12196561" cy="182436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938DD28-C548-4ABF-A9AF-1AC827D9481C}"/>
              </a:ext>
            </a:extLst>
          </p:cNvPr>
          <p:cNvSpPr txBox="1"/>
          <p:nvPr/>
        </p:nvSpPr>
        <p:spPr>
          <a:xfrm>
            <a:off x="488272" y="589014"/>
            <a:ext cx="4609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Hoe praktisch te vieren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B7671D5-705A-5F9E-B9D2-61F704B74709}"/>
              </a:ext>
            </a:extLst>
          </p:cNvPr>
          <p:cNvSpPr txBox="1"/>
          <p:nvPr/>
        </p:nvSpPr>
        <p:spPr>
          <a:xfrm>
            <a:off x="3884553" y="3385461"/>
            <a:ext cx="7829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1</a:t>
            </a:r>
            <a:r>
              <a:rPr lang="nl-NL" sz="2400" baseline="30000" dirty="0"/>
              <a:t>e</a:t>
            </a:r>
            <a:r>
              <a:rPr lang="nl-NL" sz="2400" dirty="0"/>
              <a:t> dag van de 7</a:t>
            </a:r>
            <a:r>
              <a:rPr lang="nl-NL" sz="2400" baseline="30000" dirty="0"/>
              <a:t>e</a:t>
            </a:r>
            <a:r>
              <a:rPr lang="nl-NL" sz="2400" dirty="0"/>
              <a:t> maand wordt in de bijbel nergens “Rosh </a:t>
            </a:r>
            <a:r>
              <a:rPr lang="nl-NL" sz="2400" dirty="0" err="1"/>
              <a:t>Hashanah</a:t>
            </a:r>
            <a:r>
              <a:rPr lang="nl-NL" sz="2400" dirty="0"/>
              <a:t>” genoemd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Traditie van 1800 jaar oud </a:t>
            </a:r>
            <a:r>
              <a:rPr lang="nl-NL" sz="2000" dirty="0"/>
              <a:t>(m. Rosh </a:t>
            </a:r>
            <a:r>
              <a:rPr lang="nl-NL" sz="2000" dirty="0" err="1"/>
              <a:t>Hashanah</a:t>
            </a:r>
            <a:r>
              <a:rPr lang="nl-NL" sz="2000" dirty="0"/>
              <a:t> 1:1-2)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Ex.12:2: de maand van Pesach is de 1</a:t>
            </a:r>
            <a:r>
              <a:rPr lang="nl-NL" sz="2400" baseline="30000" dirty="0"/>
              <a:t>e</a:t>
            </a:r>
            <a:r>
              <a:rPr lang="nl-NL" sz="2400" dirty="0"/>
              <a:t> maand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84A5A28-4CC0-6B87-1858-C73E319666D2}"/>
              </a:ext>
            </a:extLst>
          </p:cNvPr>
          <p:cNvSpPr txBox="1"/>
          <p:nvPr/>
        </p:nvSpPr>
        <p:spPr>
          <a:xfrm>
            <a:off x="313978" y="3593753"/>
            <a:ext cx="2808162" cy="80021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Rosh </a:t>
            </a:r>
            <a:r>
              <a:rPr lang="nl-NL" sz="2600" dirty="0" err="1"/>
              <a:t>Hashanah</a:t>
            </a:r>
            <a:r>
              <a:rPr lang="nl-NL" sz="2600" dirty="0"/>
              <a:t>?</a:t>
            </a:r>
          </a:p>
          <a:p>
            <a:pPr algn="ctr"/>
            <a:r>
              <a:rPr lang="nl-NL" sz="2000" dirty="0"/>
              <a:t>(“hoofd van het jaar”)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92E45906-C3A0-0DF2-687D-B3834721F6CC}"/>
              </a:ext>
            </a:extLst>
          </p:cNvPr>
          <p:cNvCxnSpPr>
            <a:cxnSpLocks/>
            <a:stCxn id="18" idx="2"/>
            <a:endCxn id="6" idx="0"/>
          </p:cNvCxnSpPr>
          <p:nvPr/>
        </p:nvCxnSpPr>
        <p:spPr>
          <a:xfrm>
            <a:off x="1718059" y="2942099"/>
            <a:ext cx="0" cy="6516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5609FECA-0DA9-2A93-8310-F1E368E30CDF}"/>
              </a:ext>
            </a:extLst>
          </p:cNvPr>
          <p:cNvSpPr txBox="1"/>
          <p:nvPr/>
        </p:nvSpPr>
        <p:spPr>
          <a:xfrm>
            <a:off x="3884554" y="2049547"/>
            <a:ext cx="80520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/>
              <a:t>Rustdag, sjofar blazen, heilige samenkomst, niet werken, offers </a:t>
            </a:r>
            <a:r>
              <a:rPr lang="nl-NL" sz="2000" dirty="0"/>
              <a:t>(Lev.23:23-25, Num.29:1-6)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C68ED85-C1C0-F812-674F-386672A322F4}"/>
              </a:ext>
            </a:extLst>
          </p:cNvPr>
          <p:cNvSpPr txBox="1"/>
          <p:nvPr/>
        </p:nvSpPr>
        <p:spPr>
          <a:xfrm>
            <a:off x="313978" y="2049547"/>
            <a:ext cx="2808162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Dag </a:t>
            </a:r>
            <a:r>
              <a:rPr lang="nl-NL" sz="2600" dirty="0" err="1"/>
              <a:t>vd</a:t>
            </a:r>
            <a:r>
              <a:rPr lang="nl-NL" sz="2600" dirty="0"/>
              <a:t> Bazuin</a:t>
            </a:r>
          </a:p>
          <a:p>
            <a:pPr algn="ctr"/>
            <a:r>
              <a:rPr lang="nl-NL" sz="2600" dirty="0" err="1"/>
              <a:t>Yom</a:t>
            </a:r>
            <a:r>
              <a:rPr lang="nl-NL" sz="2600" dirty="0"/>
              <a:t> </a:t>
            </a:r>
            <a:r>
              <a:rPr lang="nl-NL" sz="2600" dirty="0" err="1"/>
              <a:t>Teruah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387324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4348E45-C482-1ED5-2A8D-ABC729573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92" b="16171"/>
          <a:stretch/>
        </p:blipFill>
        <p:spPr>
          <a:xfrm>
            <a:off x="0" y="0"/>
            <a:ext cx="12196561" cy="182436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095BF93-5497-3DB3-FEA7-392BDF9784C6}"/>
              </a:ext>
            </a:extLst>
          </p:cNvPr>
          <p:cNvSpPr txBox="1"/>
          <p:nvPr/>
        </p:nvSpPr>
        <p:spPr>
          <a:xfrm>
            <a:off x="828215" y="2413375"/>
            <a:ext cx="1020225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i="1" dirty="0"/>
              <a:t>Lev.23:2</a:t>
            </a:r>
          </a:p>
          <a:p>
            <a:r>
              <a:rPr lang="nl-NL" sz="2600" i="1" dirty="0"/>
              <a:t>Spreek tot de Israëlieten en zeg tegen hen: de </a:t>
            </a:r>
            <a:r>
              <a:rPr lang="nl-NL" sz="2600" b="1" i="1" dirty="0"/>
              <a:t>feestdagen</a:t>
            </a:r>
            <a:r>
              <a:rPr lang="nl-NL" sz="2600" i="1" dirty="0"/>
              <a:t> van de HEERE, die u moet uitroepen, zijn heilige samenkomsten. Dit zijn Mijn </a:t>
            </a:r>
            <a:r>
              <a:rPr lang="nl-NL" sz="2600" b="1" i="1" dirty="0"/>
              <a:t>feestdagen</a:t>
            </a:r>
            <a:r>
              <a:rPr lang="nl-NL" sz="2600" i="1" dirty="0"/>
              <a:t>:</a:t>
            </a:r>
            <a:r>
              <a:rPr lang="nl-NL" sz="2600" dirty="0"/>
              <a:t> </a:t>
            </a:r>
          </a:p>
          <a:p>
            <a:endParaRPr lang="nl-NL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 err="1"/>
              <a:t>Mo-ed</a:t>
            </a:r>
            <a:r>
              <a:rPr lang="nl-NL" sz="2600" dirty="0"/>
              <a:t> = vastgestelde tijd, plaats, ontmoeting (samenkomst)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 err="1"/>
              <a:t>Ohel</a:t>
            </a:r>
            <a:r>
              <a:rPr lang="nl-NL" sz="2600" dirty="0"/>
              <a:t> </a:t>
            </a:r>
            <a:r>
              <a:rPr lang="nl-NL" sz="2600" dirty="0" err="1"/>
              <a:t>mo-ed</a:t>
            </a:r>
            <a:r>
              <a:rPr lang="nl-NL" sz="2600" dirty="0"/>
              <a:t> &gt; tabernakel / tent van ontmoeting (</a:t>
            </a:r>
            <a:r>
              <a:rPr lang="nl-NL" sz="2000" dirty="0"/>
              <a:t>Zie bv. Ex.27:21, 28:43)</a:t>
            </a:r>
          </a:p>
          <a:p>
            <a:endParaRPr lang="nl-NL" sz="2600" dirty="0"/>
          </a:p>
          <a:p>
            <a:r>
              <a:rPr lang="nl-NL" sz="2600" b="1" u="sng" dirty="0"/>
              <a:t>Door God vastgestelde tijden/ontmoetingen tussen Hem en Zijn volk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84101A7-44AB-884B-C03D-8E1C2FB06634}"/>
              </a:ext>
            </a:extLst>
          </p:cNvPr>
          <p:cNvSpPr txBox="1"/>
          <p:nvPr/>
        </p:nvSpPr>
        <p:spPr>
          <a:xfrm>
            <a:off x="488272" y="589014"/>
            <a:ext cx="3464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Feesten van GOD</a:t>
            </a:r>
          </a:p>
        </p:txBody>
      </p:sp>
    </p:spTree>
    <p:extLst>
      <p:ext uri="{BB962C8B-B14F-4D97-AF65-F5344CB8AC3E}">
        <p14:creationId xmlns:p14="http://schemas.microsoft.com/office/powerpoint/2010/main" val="344595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4B8C162-35B4-430A-8688-D1D9F4174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92" b="16171"/>
          <a:stretch/>
        </p:blipFill>
        <p:spPr>
          <a:xfrm>
            <a:off x="0" y="0"/>
            <a:ext cx="12196561" cy="182436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938DD28-C548-4ABF-A9AF-1AC827D9481C}"/>
              </a:ext>
            </a:extLst>
          </p:cNvPr>
          <p:cNvSpPr txBox="1"/>
          <p:nvPr/>
        </p:nvSpPr>
        <p:spPr>
          <a:xfrm>
            <a:off x="488272" y="589014"/>
            <a:ext cx="4609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Hoe praktisch te vieren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609FECA-0DA9-2A93-8310-F1E368E30CDF}"/>
              </a:ext>
            </a:extLst>
          </p:cNvPr>
          <p:cNvSpPr txBox="1"/>
          <p:nvPr/>
        </p:nvSpPr>
        <p:spPr>
          <a:xfrm>
            <a:off x="3884554" y="2049547"/>
            <a:ext cx="80520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/>
              <a:t>Rustdag, sjofar blazen, heilige samenkomst, niet werken, offers </a:t>
            </a:r>
            <a:r>
              <a:rPr lang="nl-NL" sz="2000" dirty="0"/>
              <a:t>(Lev.23:23-25, Num.29:1-6)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C68ED85-C1C0-F812-674F-386672A322F4}"/>
              </a:ext>
            </a:extLst>
          </p:cNvPr>
          <p:cNvSpPr txBox="1"/>
          <p:nvPr/>
        </p:nvSpPr>
        <p:spPr>
          <a:xfrm>
            <a:off x="313978" y="2052015"/>
            <a:ext cx="2808162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Dag </a:t>
            </a:r>
            <a:r>
              <a:rPr lang="nl-NL" sz="2600" dirty="0" err="1"/>
              <a:t>vd</a:t>
            </a:r>
            <a:r>
              <a:rPr lang="nl-NL" sz="2600" dirty="0"/>
              <a:t> Bazuin</a:t>
            </a:r>
          </a:p>
          <a:p>
            <a:pPr algn="ctr"/>
            <a:r>
              <a:rPr lang="nl-NL" sz="2600" dirty="0" err="1"/>
              <a:t>Yom</a:t>
            </a:r>
            <a:r>
              <a:rPr lang="nl-NL" sz="2600" dirty="0"/>
              <a:t> </a:t>
            </a:r>
            <a:r>
              <a:rPr lang="nl-NL" sz="2600" dirty="0" err="1"/>
              <a:t>Teruah</a:t>
            </a:r>
            <a:endParaRPr lang="nl-NL" sz="2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FB42C20-094B-72B1-C117-043398B05D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44" t="40240" r="51351" b="26602"/>
          <a:stretch/>
        </p:blipFill>
        <p:spPr>
          <a:xfrm>
            <a:off x="2208680" y="3407252"/>
            <a:ext cx="4678152" cy="32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44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4B8C162-35B4-430A-8688-D1D9F4174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92" b="16171"/>
          <a:stretch/>
        </p:blipFill>
        <p:spPr>
          <a:xfrm>
            <a:off x="0" y="0"/>
            <a:ext cx="12196561" cy="182436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938DD28-C548-4ABF-A9AF-1AC827D9481C}"/>
              </a:ext>
            </a:extLst>
          </p:cNvPr>
          <p:cNvSpPr txBox="1"/>
          <p:nvPr/>
        </p:nvSpPr>
        <p:spPr>
          <a:xfrm>
            <a:off x="488272" y="589014"/>
            <a:ext cx="4609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Hoe praktisch te vieren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609FECA-0DA9-2A93-8310-F1E368E30CDF}"/>
              </a:ext>
            </a:extLst>
          </p:cNvPr>
          <p:cNvSpPr txBox="1"/>
          <p:nvPr/>
        </p:nvSpPr>
        <p:spPr>
          <a:xfrm>
            <a:off x="3884554" y="2049547"/>
            <a:ext cx="80520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/>
              <a:t>Rustdag, sjofar blazen, heilige samenkomst, niet werken, offers </a:t>
            </a:r>
            <a:r>
              <a:rPr lang="nl-NL" sz="2000" dirty="0"/>
              <a:t>(Lev.23:23-25, Num.29:1-6)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C68ED85-C1C0-F812-674F-386672A322F4}"/>
              </a:ext>
            </a:extLst>
          </p:cNvPr>
          <p:cNvSpPr txBox="1"/>
          <p:nvPr/>
        </p:nvSpPr>
        <p:spPr>
          <a:xfrm>
            <a:off x="313978" y="2052015"/>
            <a:ext cx="2808162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Dag </a:t>
            </a:r>
            <a:r>
              <a:rPr lang="nl-NL" sz="2600" dirty="0" err="1"/>
              <a:t>vd</a:t>
            </a:r>
            <a:r>
              <a:rPr lang="nl-NL" sz="2600" dirty="0"/>
              <a:t> Bazuin</a:t>
            </a:r>
          </a:p>
          <a:p>
            <a:pPr algn="ctr"/>
            <a:r>
              <a:rPr lang="nl-NL" sz="2600" dirty="0" err="1"/>
              <a:t>Yom</a:t>
            </a:r>
            <a:r>
              <a:rPr lang="nl-NL" sz="2600" dirty="0"/>
              <a:t> </a:t>
            </a:r>
            <a:r>
              <a:rPr lang="nl-NL" sz="2600" dirty="0" err="1"/>
              <a:t>Teruah</a:t>
            </a:r>
            <a:endParaRPr lang="nl-NL" sz="26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1E12EF0-BD04-69CB-B957-41598BEED190}"/>
              </a:ext>
            </a:extLst>
          </p:cNvPr>
          <p:cNvSpPr txBox="1"/>
          <p:nvPr/>
        </p:nvSpPr>
        <p:spPr>
          <a:xfrm>
            <a:off x="488272" y="3338383"/>
            <a:ext cx="1087994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1103A"/>
                </a:solidFill>
              </a:rPr>
              <a:t>Bazuin/trompet/sjofar blazen, g</a:t>
            </a:r>
            <a:r>
              <a:rPr lang="nl-NL" sz="2400" b="0" dirty="0">
                <a:solidFill>
                  <a:srgbClr val="01103A"/>
                </a:solidFill>
                <a:effectLst/>
              </a:rPr>
              <a:t>ejuich, k</a:t>
            </a:r>
            <a:r>
              <a:rPr lang="nl-NL" sz="2400" dirty="0">
                <a:solidFill>
                  <a:srgbClr val="01103A"/>
                </a:solidFill>
              </a:rPr>
              <a:t>rijgsgeschreeuw, luid geschreeuw</a:t>
            </a:r>
          </a:p>
          <a:p>
            <a:endParaRPr lang="nl-NL" sz="2400" dirty="0">
              <a:solidFill>
                <a:srgbClr val="01103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1103A"/>
                </a:solidFill>
              </a:rPr>
              <a:t>Sinaï, Jericho, oproep tot de strijd, aankondiging dag </a:t>
            </a:r>
            <a:r>
              <a:rPr lang="nl-NL" sz="2400" dirty="0" err="1">
                <a:solidFill>
                  <a:srgbClr val="01103A"/>
                </a:solidFill>
              </a:rPr>
              <a:t>vd</a:t>
            </a:r>
            <a:r>
              <a:rPr lang="nl-NL" sz="2400" dirty="0">
                <a:solidFill>
                  <a:srgbClr val="01103A"/>
                </a:solidFill>
              </a:rPr>
              <a:t> Heer, verzamelen ballingen, aankondiging terugkeer Yeshua, bij de opstanding uit de doden</a:t>
            </a:r>
          </a:p>
          <a:p>
            <a:endParaRPr lang="nl-NL" sz="2400" i="1" dirty="0"/>
          </a:p>
          <a:p>
            <a:pPr algn="l"/>
            <a:r>
              <a:rPr lang="nl-NL" sz="2400" b="0" i="1" dirty="0">
                <a:effectLst/>
                <a:highlight>
                  <a:srgbClr val="FFFFFF"/>
                </a:highlight>
              </a:rPr>
              <a:t>Psalm 89:16: Welzalig het volk dat de klank van de bazuin kent, </a:t>
            </a:r>
          </a:p>
          <a:p>
            <a:pPr algn="l"/>
            <a:r>
              <a:rPr lang="nl-NL" sz="2400" b="0" i="1" dirty="0">
                <a:effectLst/>
                <a:highlight>
                  <a:srgbClr val="FFFFFF"/>
                </a:highlight>
              </a:rPr>
              <a:t>zij wandelen, </a:t>
            </a:r>
            <a:r>
              <a:rPr lang="nl-NL" sz="2400" b="0" i="1" cap="small" dirty="0">
                <a:effectLst/>
                <a:highlight>
                  <a:srgbClr val="FFFFFF"/>
                </a:highlight>
              </a:rPr>
              <a:t>HEERE</a:t>
            </a:r>
            <a:r>
              <a:rPr lang="nl-NL" sz="2400" b="0" i="1" dirty="0">
                <a:effectLst/>
                <a:highlight>
                  <a:srgbClr val="FFFFFF"/>
                </a:highlight>
              </a:rPr>
              <a:t>, in het licht van Uw aangezicht.</a:t>
            </a:r>
          </a:p>
          <a:p>
            <a:endParaRPr lang="nl-NL" sz="2400" i="1" dirty="0"/>
          </a:p>
        </p:txBody>
      </p:sp>
    </p:spTree>
    <p:extLst>
      <p:ext uri="{BB962C8B-B14F-4D97-AF65-F5344CB8AC3E}">
        <p14:creationId xmlns:p14="http://schemas.microsoft.com/office/powerpoint/2010/main" val="371341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4B8C162-35B4-430A-8688-D1D9F4174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92" b="16171"/>
          <a:stretch/>
        </p:blipFill>
        <p:spPr>
          <a:xfrm>
            <a:off x="0" y="0"/>
            <a:ext cx="12196561" cy="182436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938DD28-C548-4ABF-A9AF-1AC827D9481C}"/>
              </a:ext>
            </a:extLst>
          </p:cNvPr>
          <p:cNvSpPr txBox="1"/>
          <p:nvPr/>
        </p:nvSpPr>
        <p:spPr>
          <a:xfrm>
            <a:off x="488272" y="589014"/>
            <a:ext cx="4609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Hoe praktisch te vieren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585AA03-2ABA-B34D-FC8C-3DD0D2226F19}"/>
              </a:ext>
            </a:extLst>
          </p:cNvPr>
          <p:cNvSpPr txBox="1"/>
          <p:nvPr/>
        </p:nvSpPr>
        <p:spPr>
          <a:xfrm>
            <a:off x="313978" y="2052015"/>
            <a:ext cx="2808162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Dag </a:t>
            </a:r>
            <a:r>
              <a:rPr lang="nl-NL" sz="2600" dirty="0" err="1"/>
              <a:t>vd</a:t>
            </a:r>
            <a:r>
              <a:rPr lang="nl-NL" sz="2600" dirty="0"/>
              <a:t> Bazuin</a:t>
            </a:r>
          </a:p>
          <a:p>
            <a:pPr algn="ctr"/>
            <a:r>
              <a:rPr lang="nl-NL" sz="2600" dirty="0" err="1"/>
              <a:t>Yom</a:t>
            </a:r>
            <a:r>
              <a:rPr lang="nl-NL" sz="2600" dirty="0"/>
              <a:t> </a:t>
            </a:r>
            <a:r>
              <a:rPr lang="nl-NL" sz="2600" dirty="0" err="1"/>
              <a:t>Teruah</a:t>
            </a:r>
            <a:endParaRPr lang="nl-NL" sz="26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88FFFF0-2032-F2FD-68DA-5D98A9A3EC8F}"/>
              </a:ext>
            </a:extLst>
          </p:cNvPr>
          <p:cNvSpPr txBox="1"/>
          <p:nvPr/>
        </p:nvSpPr>
        <p:spPr>
          <a:xfrm>
            <a:off x="1446306" y="4975986"/>
            <a:ext cx="10127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Arial" panose="020B0604020202020204" pitchFamily="34" charset="0"/>
              <a:buChar char="•"/>
            </a:pPr>
            <a:r>
              <a:rPr lang="nl-NL" sz="2600" dirty="0"/>
              <a:t>Verootmoedigen = negeren van vleselijke verlangens (lichaam en ziel)</a:t>
            </a:r>
          </a:p>
          <a:p>
            <a:pPr marL="361950"/>
            <a:r>
              <a:rPr lang="nl-NL" sz="2000" dirty="0"/>
              <a:t>(Rom.8:13, Gal.5:24)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600" dirty="0"/>
              <a:t>Hebreeën-brief &gt; rol van onze Hogepriester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4DC6AA5-22F2-D354-E184-06507A58E83B}"/>
              </a:ext>
            </a:extLst>
          </p:cNvPr>
          <p:cNvSpPr txBox="1"/>
          <p:nvPr/>
        </p:nvSpPr>
        <p:spPr>
          <a:xfrm>
            <a:off x="3884554" y="3514676"/>
            <a:ext cx="78955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/>
              <a:t>Heilige samenkomst, offer, niet werken, verootmoedigen</a:t>
            </a:r>
          </a:p>
          <a:p>
            <a:r>
              <a:rPr lang="nl-NL" sz="2000" dirty="0"/>
              <a:t>(Lev.16:29-31, 23:26-32, Num.29:7-11)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785A02-509C-3212-8D7B-EB9795DE1AF7}"/>
              </a:ext>
            </a:extLst>
          </p:cNvPr>
          <p:cNvSpPr txBox="1"/>
          <p:nvPr/>
        </p:nvSpPr>
        <p:spPr>
          <a:xfrm>
            <a:off x="313978" y="3467158"/>
            <a:ext cx="2808162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Grote Verzoendag</a:t>
            </a:r>
          </a:p>
          <a:p>
            <a:pPr algn="ctr"/>
            <a:r>
              <a:rPr lang="nl-NL" sz="2600" dirty="0" err="1"/>
              <a:t>Yom</a:t>
            </a:r>
            <a:r>
              <a:rPr lang="nl-NL" sz="2600" dirty="0"/>
              <a:t> </a:t>
            </a:r>
            <a:r>
              <a:rPr lang="nl-NL" sz="2600" dirty="0" err="1"/>
              <a:t>Kippoer</a:t>
            </a:r>
            <a:endParaRPr lang="nl-NL" sz="26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560449C-70AC-C210-272C-C34F7205EFE2}"/>
              </a:ext>
            </a:extLst>
          </p:cNvPr>
          <p:cNvSpPr txBox="1"/>
          <p:nvPr/>
        </p:nvSpPr>
        <p:spPr>
          <a:xfrm>
            <a:off x="3884554" y="2049547"/>
            <a:ext cx="80520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/>
              <a:t>Rustdag, sjofar blazen, heilige samenkomst, niet werken, offers </a:t>
            </a:r>
            <a:r>
              <a:rPr lang="nl-NL" sz="2000" dirty="0"/>
              <a:t>(Lev.23:23-25, Num.29:1-6)</a:t>
            </a:r>
          </a:p>
        </p:txBody>
      </p:sp>
    </p:spTree>
    <p:extLst>
      <p:ext uri="{BB962C8B-B14F-4D97-AF65-F5344CB8AC3E}">
        <p14:creationId xmlns:p14="http://schemas.microsoft.com/office/powerpoint/2010/main" val="82656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4B8C162-35B4-430A-8688-D1D9F4174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92" b="16171"/>
          <a:stretch/>
        </p:blipFill>
        <p:spPr>
          <a:xfrm>
            <a:off x="0" y="0"/>
            <a:ext cx="12196561" cy="182436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938DD28-C548-4ABF-A9AF-1AC827D9481C}"/>
              </a:ext>
            </a:extLst>
          </p:cNvPr>
          <p:cNvSpPr txBox="1"/>
          <p:nvPr/>
        </p:nvSpPr>
        <p:spPr>
          <a:xfrm>
            <a:off x="488272" y="589014"/>
            <a:ext cx="4609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Hoe praktisch te vieren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F7B2E9B-3F9E-F880-C410-ADCFD176EAFA}"/>
              </a:ext>
            </a:extLst>
          </p:cNvPr>
          <p:cNvSpPr txBox="1"/>
          <p:nvPr/>
        </p:nvSpPr>
        <p:spPr>
          <a:xfrm>
            <a:off x="313978" y="3467158"/>
            <a:ext cx="2808162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Grote Verzoendag</a:t>
            </a:r>
          </a:p>
          <a:p>
            <a:pPr algn="ctr"/>
            <a:r>
              <a:rPr lang="nl-NL" sz="2600" dirty="0" err="1"/>
              <a:t>Yom</a:t>
            </a:r>
            <a:r>
              <a:rPr lang="nl-NL" sz="2600" dirty="0"/>
              <a:t> </a:t>
            </a:r>
            <a:r>
              <a:rPr lang="nl-NL" sz="2600" dirty="0" err="1"/>
              <a:t>Kippoer</a:t>
            </a:r>
            <a:endParaRPr lang="nl-NL" sz="26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585AA03-2ABA-B34D-FC8C-3DD0D2226F19}"/>
              </a:ext>
            </a:extLst>
          </p:cNvPr>
          <p:cNvSpPr txBox="1"/>
          <p:nvPr/>
        </p:nvSpPr>
        <p:spPr>
          <a:xfrm>
            <a:off x="313978" y="2052015"/>
            <a:ext cx="2808162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Dag </a:t>
            </a:r>
            <a:r>
              <a:rPr lang="nl-NL" sz="2600" dirty="0" err="1"/>
              <a:t>vd</a:t>
            </a:r>
            <a:r>
              <a:rPr lang="nl-NL" sz="2600" dirty="0"/>
              <a:t> Bazuin</a:t>
            </a:r>
          </a:p>
          <a:p>
            <a:pPr algn="ctr"/>
            <a:r>
              <a:rPr lang="nl-NL" sz="2600" dirty="0" err="1"/>
              <a:t>Yom</a:t>
            </a:r>
            <a:r>
              <a:rPr lang="nl-NL" sz="2600" dirty="0"/>
              <a:t> </a:t>
            </a:r>
            <a:r>
              <a:rPr lang="nl-NL" sz="2600" dirty="0" err="1"/>
              <a:t>Teruah</a:t>
            </a:r>
            <a:endParaRPr lang="nl-NL" sz="2600" dirty="0"/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EB32F1A3-473C-24E7-4CDC-58D69FC34FAD}"/>
              </a:ext>
            </a:extLst>
          </p:cNvPr>
          <p:cNvSpPr txBox="1"/>
          <p:nvPr/>
        </p:nvSpPr>
        <p:spPr>
          <a:xfrm>
            <a:off x="313978" y="4878036"/>
            <a:ext cx="2808163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Loofhutten+ 8</a:t>
            </a:r>
            <a:r>
              <a:rPr lang="nl-NL" sz="2600" baseline="30000" dirty="0"/>
              <a:t>e</a:t>
            </a:r>
            <a:r>
              <a:rPr lang="nl-NL" sz="2600" dirty="0"/>
              <a:t> dag</a:t>
            </a:r>
          </a:p>
          <a:p>
            <a:pPr algn="ctr"/>
            <a:r>
              <a:rPr lang="nl-NL" sz="2600" dirty="0" err="1"/>
              <a:t>Soekot</a:t>
            </a:r>
            <a:endParaRPr lang="nl-NL" sz="26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7DEF293-8ECC-D301-F629-DFF392D6BAF1}"/>
              </a:ext>
            </a:extLst>
          </p:cNvPr>
          <p:cNvSpPr txBox="1"/>
          <p:nvPr/>
        </p:nvSpPr>
        <p:spPr>
          <a:xfrm>
            <a:off x="3884554" y="3513324"/>
            <a:ext cx="78955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/>
              <a:t>Heilige samenkomst, offer, niet werken, verootmoedigen</a:t>
            </a:r>
          </a:p>
          <a:p>
            <a:r>
              <a:rPr lang="nl-NL" sz="2000" dirty="0"/>
              <a:t>(Lev.16:29-31, 23:26-32, Num.29:7-11)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353399B-9B78-2287-0FBE-DEAD1BD7DD71}"/>
              </a:ext>
            </a:extLst>
          </p:cNvPr>
          <p:cNvSpPr txBox="1"/>
          <p:nvPr/>
        </p:nvSpPr>
        <p:spPr>
          <a:xfrm>
            <a:off x="3884554" y="4724147"/>
            <a:ext cx="75076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/>
              <a:t>Samenkomst 1</a:t>
            </a:r>
            <a:r>
              <a:rPr lang="nl-NL" sz="2600" baseline="30000" dirty="0"/>
              <a:t>e</a:t>
            </a:r>
            <a:r>
              <a:rPr lang="nl-NL" sz="2600" dirty="0"/>
              <a:t> en 8</a:t>
            </a:r>
            <a:r>
              <a:rPr lang="nl-NL" sz="2600" baseline="30000" dirty="0"/>
              <a:t>e</a:t>
            </a:r>
            <a:r>
              <a:rPr lang="nl-NL" sz="2600" dirty="0"/>
              <a:t> dag, niet werken, offers, blij zijn, genieten van de oogst, 7 dagen in loofhut, herinnering tocht door de woestijn, dankbaarheid, ontmoeting!</a:t>
            </a:r>
          </a:p>
          <a:p>
            <a:r>
              <a:rPr lang="nl-NL" sz="2000" dirty="0"/>
              <a:t>(Lev.23:33-43, Deut.16:13-15, Num.29:12-38)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A8E06BF-5D4D-B3F1-7A4F-4516A8B64BBA}"/>
              </a:ext>
            </a:extLst>
          </p:cNvPr>
          <p:cNvSpPr txBox="1"/>
          <p:nvPr/>
        </p:nvSpPr>
        <p:spPr>
          <a:xfrm>
            <a:off x="3884554" y="2049547"/>
            <a:ext cx="80520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/>
              <a:t>Rustdag, sjofar blazen, heilige samenkomst, niet werken, offers </a:t>
            </a:r>
            <a:r>
              <a:rPr lang="nl-NL" sz="2000" dirty="0"/>
              <a:t>(Lev.23:23-25, Num.29:1-6)</a:t>
            </a:r>
          </a:p>
        </p:txBody>
      </p:sp>
    </p:spTree>
    <p:extLst>
      <p:ext uri="{BB962C8B-B14F-4D97-AF65-F5344CB8AC3E}">
        <p14:creationId xmlns:p14="http://schemas.microsoft.com/office/powerpoint/2010/main" val="2485316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4B8C162-35B4-430A-8688-D1D9F4174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92" b="16171"/>
          <a:stretch/>
        </p:blipFill>
        <p:spPr>
          <a:xfrm>
            <a:off x="0" y="0"/>
            <a:ext cx="12196561" cy="182436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938DD28-C548-4ABF-A9AF-1AC827D9481C}"/>
              </a:ext>
            </a:extLst>
          </p:cNvPr>
          <p:cNvSpPr txBox="1"/>
          <p:nvPr/>
        </p:nvSpPr>
        <p:spPr>
          <a:xfrm>
            <a:off x="488272" y="589014"/>
            <a:ext cx="4609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Hoe praktisch te vieren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095BF93-5497-3DB3-FEA7-392BDF9784C6}"/>
              </a:ext>
            </a:extLst>
          </p:cNvPr>
          <p:cNvSpPr txBox="1"/>
          <p:nvPr/>
        </p:nvSpPr>
        <p:spPr>
          <a:xfrm>
            <a:off x="828215" y="2413375"/>
            <a:ext cx="104988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i="1" dirty="0"/>
              <a:t>Deut.16:16-17:</a:t>
            </a:r>
          </a:p>
          <a:p>
            <a:r>
              <a:rPr lang="nl-NL" sz="2600" i="1" dirty="0"/>
              <a:t>Drie keer per jaar moet alles wat mannelijk is onder u, verschijnen voor het aangezicht van de HEERE, uw God, op de plaats die Hij zal uitkiezen: op het Feest van de Ongezuurde broden, op het Wekenfeest en op het Loofhuttenfeest. Men mag echter </a:t>
            </a:r>
            <a:r>
              <a:rPr lang="nl-NL" sz="2600" b="1" i="1" dirty="0"/>
              <a:t>niet met lege handen </a:t>
            </a:r>
            <a:r>
              <a:rPr lang="nl-NL" sz="2600" i="1" dirty="0"/>
              <a:t>voor het aangezicht van de HEERE verschijnen, maar ieders geschenk moet overeenkomen met de zegen van de HEERE, uw God, die Hij u gegeven heeft. </a:t>
            </a:r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1005982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enora chandelier golden 21380959 Vector Art at Vecteezy">
            <a:extLst>
              <a:ext uri="{FF2B5EF4-FFF2-40B4-BE49-F238E27FC236}">
                <a16:creationId xmlns:a16="http://schemas.microsoft.com/office/drawing/2014/main" id="{69740C5F-349F-33C1-A035-03FD86CE1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0"/>
          <a:stretch/>
        </p:blipFill>
        <p:spPr bwMode="auto">
          <a:xfrm>
            <a:off x="207480" y="2541819"/>
            <a:ext cx="4049320" cy="424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B2CF5E14-26CD-D99D-D28E-D7F539BB99DE}"/>
              </a:ext>
            </a:extLst>
          </p:cNvPr>
          <p:cNvSpPr txBox="1"/>
          <p:nvPr/>
        </p:nvSpPr>
        <p:spPr>
          <a:xfrm rot="16200000">
            <a:off x="374594" y="2251467"/>
            <a:ext cx="105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Pesach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54E56FE-E8BB-EB82-F2D9-A69952AAA0A0}"/>
              </a:ext>
            </a:extLst>
          </p:cNvPr>
          <p:cNvSpPr txBox="1"/>
          <p:nvPr/>
        </p:nvSpPr>
        <p:spPr>
          <a:xfrm rot="16200000">
            <a:off x="-30769" y="1433799"/>
            <a:ext cx="26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Ongezuurde borden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6268B82-97C8-3FAD-D31D-47C1BB5C0293}"/>
              </a:ext>
            </a:extLst>
          </p:cNvPr>
          <p:cNvSpPr txBox="1"/>
          <p:nvPr/>
        </p:nvSpPr>
        <p:spPr>
          <a:xfrm rot="16200000">
            <a:off x="1411514" y="1726196"/>
            <a:ext cx="1658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Wekenfeest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0857D9E-BF0B-E131-FF29-901C8FC4674F}"/>
              </a:ext>
            </a:extLst>
          </p:cNvPr>
          <p:cNvSpPr txBox="1"/>
          <p:nvPr/>
        </p:nvSpPr>
        <p:spPr>
          <a:xfrm rot="16200000">
            <a:off x="1478674" y="1518733"/>
            <a:ext cx="245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Dag van de bazuin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B5A281B-7627-4836-8C91-E7DC49332577}"/>
              </a:ext>
            </a:extLst>
          </p:cNvPr>
          <p:cNvSpPr txBox="1"/>
          <p:nvPr/>
        </p:nvSpPr>
        <p:spPr>
          <a:xfrm rot="16200000">
            <a:off x="1927887" y="1530916"/>
            <a:ext cx="2432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Grote Verzoendag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84E1BAF-64B1-8B27-5ADE-43F31A45E0F0}"/>
              </a:ext>
            </a:extLst>
          </p:cNvPr>
          <p:cNvSpPr txBox="1"/>
          <p:nvPr/>
        </p:nvSpPr>
        <p:spPr>
          <a:xfrm rot="16200000">
            <a:off x="2217241" y="1451581"/>
            <a:ext cx="260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Loofhutten / 8</a:t>
            </a:r>
            <a:r>
              <a:rPr lang="nl-NL" sz="2400" baseline="30000" dirty="0"/>
              <a:t>e</a:t>
            </a:r>
            <a:r>
              <a:rPr lang="nl-NL" sz="2400" dirty="0"/>
              <a:t> dag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1AFDFAE-8F84-3C37-BBA7-9F29A4A473BD}"/>
              </a:ext>
            </a:extLst>
          </p:cNvPr>
          <p:cNvSpPr txBox="1"/>
          <p:nvPr/>
        </p:nvSpPr>
        <p:spPr>
          <a:xfrm rot="16200000">
            <a:off x="1012237" y="2073657"/>
            <a:ext cx="140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Eersteling</a:t>
            </a:r>
          </a:p>
        </p:txBody>
      </p:sp>
      <p:pic>
        <p:nvPicPr>
          <p:cNvPr id="1034" name="Picture 10" descr="Feasts of the Lord - Asaph Tunes">
            <a:extLst>
              <a:ext uri="{FF2B5EF4-FFF2-40B4-BE49-F238E27FC236}">
                <a16:creationId xmlns:a16="http://schemas.microsoft.com/office/drawing/2014/main" id="{9DD8A2A2-2854-0EA9-C8B4-95EC15DF6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10" y="989505"/>
            <a:ext cx="4886112" cy="48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435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5BCDD9A8-32E1-4CFF-ABEC-5EA72A1118CC}"/>
              </a:ext>
            </a:extLst>
          </p:cNvPr>
          <p:cNvSpPr txBox="1"/>
          <p:nvPr/>
        </p:nvSpPr>
        <p:spPr>
          <a:xfrm>
            <a:off x="6354858" y="2212931"/>
            <a:ext cx="1721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Black out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1B51E1D-3FE9-40AC-8292-93318F3333F9}"/>
              </a:ext>
            </a:extLst>
          </p:cNvPr>
          <p:cNvSpPr txBox="1"/>
          <p:nvPr/>
        </p:nvSpPr>
        <p:spPr>
          <a:xfrm>
            <a:off x="0" y="1312906"/>
            <a:ext cx="121920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/>
              <a:t>DAG VAN DE BAZUIN</a:t>
            </a:r>
          </a:p>
          <a:p>
            <a:pPr algn="ctr"/>
            <a:endParaRPr lang="nl-NL" sz="800" b="1" dirty="0"/>
          </a:p>
          <a:p>
            <a:pPr algn="ctr"/>
            <a:r>
              <a:rPr lang="nl-NL" sz="2400" b="1" dirty="0"/>
              <a:t>aanbidding, </a:t>
            </a:r>
            <a:r>
              <a:rPr lang="nl-NL" sz="2400" b="1" dirty="0" err="1"/>
              <a:t>sjofars</a:t>
            </a:r>
            <a:r>
              <a:rPr lang="nl-NL" sz="2400" b="1" dirty="0"/>
              <a:t>, onderwijs, fellowship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938DD28-C548-4ABF-A9AF-1AC827D9481C}"/>
              </a:ext>
            </a:extLst>
          </p:cNvPr>
          <p:cNvSpPr txBox="1"/>
          <p:nvPr/>
        </p:nvSpPr>
        <p:spPr>
          <a:xfrm>
            <a:off x="-2" y="397049"/>
            <a:ext cx="1219200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chemeClr val="bg1"/>
                </a:solidFill>
              </a:rPr>
              <a:t>3 oktober 2024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4FC89E0-1EAA-D3F9-DF87-7718E08F45EA}"/>
              </a:ext>
            </a:extLst>
          </p:cNvPr>
          <p:cNvSpPr txBox="1"/>
          <p:nvPr/>
        </p:nvSpPr>
        <p:spPr>
          <a:xfrm>
            <a:off x="0" y="5845229"/>
            <a:ext cx="121920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000" b="1" i="1" dirty="0">
                <a:solidFill>
                  <a:schemeClr val="bg1"/>
                </a:solidFill>
              </a:rPr>
              <a:t>En de zevende engel blies op de bazuin, en er klonken luide stemmen in de hemel, die zeiden: </a:t>
            </a:r>
          </a:p>
          <a:p>
            <a:pPr algn="ctr"/>
            <a:r>
              <a:rPr lang="nl-NL" sz="2000" b="1" i="1" dirty="0">
                <a:solidFill>
                  <a:schemeClr val="bg1"/>
                </a:solidFill>
              </a:rPr>
              <a:t>Hij zal Koning zijn in alle eeuwigheid (Op.20:15)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605F2F4-73BF-7287-B9D0-56731CA6F60B}"/>
              </a:ext>
            </a:extLst>
          </p:cNvPr>
          <p:cNvSpPr txBox="1"/>
          <p:nvPr/>
        </p:nvSpPr>
        <p:spPr>
          <a:xfrm>
            <a:off x="3856781" y="4569393"/>
            <a:ext cx="833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/>
              <a:t>Locatie: Patrimonium / Lange Breestraat 24-26 / Dordrecht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41F577E-C473-BF47-DC0E-F00514EB20C3}"/>
              </a:ext>
            </a:extLst>
          </p:cNvPr>
          <p:cNvSpPr txBox="1"/>
          <p:nvPr/>
        </p:nvSpPr>
        <p:spPr>
          <a:xfrm>
            <a:off x="3856781" y="3789408"/>
            <a:ext cx="8335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/>
              <a:t>Samenkomst: donderdag 3 oktober 11.00 uur</a:t>
            </a:r>
          </a:p>
        </p:txBody>
      </p:sp>
      <p:pic>
        <p:nvPicPr>
          <p:cNvPr id="12" name="Afbeelding 11" descr="Afbeelding met hemel, buitenshuis, zonsondergang, berg">
            <a:extLst>
              <a:ext uri="{FF2B5EF4-FFF2-40B4-BE49-F238E27FC236}">
                <a16:creationId xmlns:a16="http://schemas.microsoft.com/office/drawing/2014/main" id="{743BBE77-69C8-CD3E-F33D-68CE6FA5E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20" y="3316862"/>
            <a:ext cx="3613361" cy="2032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2642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5BCDD9A8-32E1-4CFF-ABEC-5EA72A1118CC}"/>
              </a:ext>
            </a:extLst>
          </p:cNvPr>
          <p:cNvSpPr txBox="1"/>
          <p:nvPr/>
        </p:nvSpPr>
        <p:spPr>
          <a:xfrm>
            <a:off x="6354858" y="2212931"/>
            <a:ext cx="1721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Black out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1B51E1D-3FE9-40AC-8292-93318F3333F9}"/>
              </a:ext>
            </a:extLst>
          </p:cNvPr>
          <p:cNvSpPr txBox="1"/>
          <p:nvPr/>
        </p:nvSpPr>
        <p:spPr>
          <a:xfrm>
            <a:off x="0" y="1380113"/>
            <a:ext cx="12192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/>
              <a:t>GROTE VERZOENDAG</a:t>
            </a:r>
          </a:p>
          <a:p>
            <a:pPr algn="ctr"/>
            <a:r>
              <a:rPr lang="nl-NL" sz="2400" b="1" dirty="0"/>
              <a:t>verootmoediging, schuld belijden en vergeving vragen voor </a:t>
            </a:r>
          </a:p>
          <a:p>
            <a:pPr algn="ctr"/>
            <a:r>
              <a:rPr lang="nl-NL" sz="2400" b="1" dirty="0"/>
              <a:t>persoonlijke zonden, zonden van het Lichaam, onze stad, land en regering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938DD28-C548-4ABF-A9AF-1AC827D9481C}"/>
              </a:ext>
            </a:extLst>
          </p:cNvPr>
          <p:cNvSpPr txBox="1"/>
          <p:nvPr/>
        </p:nvSpPr>
        <p:spPr>
          <a:xfrm>
            <a:off x="-2" y="397049"/>
            <a:ext cx="12192001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chemeClr val="bg1"/>
                </a:solidFill>
              </a:rPr>
              <a:t>11 &amp; 12 oktober 2024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4FC89E0-1EAA-D3F9-DF87-7718E08F45EA}"/>
              </a:ext>
            </a:extLst>
          </p:cNvPr>
          <p:cNvSpPr txBox="1"/>
          <p:nvPr/>
        </p:nvSpPr>
        <p:spPr>
          <a:xfrm>
            <a:off x="0" y="6007415"/>
            <a:ext cx="12192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chemeClr val="bg1"/>
                </a:solidFill>
              </a:rPr>
              <a:t>God heeft ons de bediening van verzoening gegeven (2 Kor.5:18)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605F2F4-73BF-7287-B9D0-56731CA6F60B}"/>
              </a:ext>
            </a:extLst>
          </p:cNvPr>
          <p:cNvSpPr txBox="1"/>
          <p:nvPr/>
        </p:nvSpPr>
        <p:spPr>
          <a:xfrm>
            <a:off x="0" y="5247054"/>
            <a:ext cx="8844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/>
              <a:t>Locatie: Patrimonium / Lange Breestraat 24-26 / Dordrecht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41F577E-C473-BF47-DC0E-F00514EB20C3}"/>
              </a:ext>
            </a:extLst>
          </p:cNvPr>
          <p:cNvSpPr txBox="1"/>
          <p:nvPr/>
        </p:nvSpPr>
        <p:spPr>
          <a:xfrm>
            <a:off x="846790" y="3429000"/>
            <a:ext cx="7151298" cy="12840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2200" b="1" dirty="0"/>
              <a:t>Startsamenkomst: vrijdag 11 oktober 19.00 u</a:t>
            </a:r>
          </a:p>
          <a:p>
            <a:pPr algn="ctr">
              <a:lnSpc>
                <a:spcPct val="120000"/>
              </a:lnSpc>
            </a:pPr>
            <a:r>
              <a:rPr lang="nl-NL" sz="2200" b="1" dirty="0"/>
              <a:t>vrijdag 20.30 tot zaterdag 16.00 u: nacht en dag van gebed</a:t>
            </a:r>
          </a:p>
          <a:p>
            <a:pPr algn="ctr">
              <a:lnSpc>
                <a:spcPct val="120000"/>
              </a:lnSpc>
            </a:pPr>
            <a:r>
              <a:rPr lang="nl-NL" sz="2200" b="1" dirty="0"/>
              <a:t>Afsluitende samenkomst: zaterdag 12 oktober 16.00 u</a:t>
            </a:r>
            <a:endParaRPr lang="nl-NL" sz="2200" dirty="0"/>
          </a:p>
        </p:txBody>
      </p:sp>
      <p:pic>
        <p:nvPicPr>
          <p:cNvPr id="10" name="Picture 4" descr="blood_ark">
            <a:extLst>
              <a:ext uri="{FF2B5EF4-FFF2-40B4-BE49-F238E27FC236}">
                <a16:creationId xmlns:a16="http://schemas.microsoft.com/office/drawing/2014/main" id="{9466D58D-831B-902F-95E0-D86BCFBF8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878" y="3429000"/>
            <a:ext cx="2950474" cy="222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096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Afbeelding met tekst, poster&#10;&#10;Automatisch gegenereerde beschrijving">
            <a:extLst>
              <a:ext uri="{FF2B5EF4-FFF2-40B4-BE49-F238E27FC236}">
                <a16:creationId xmlns:a16="http://schemas.microsoft.com/office/drawing/2014/main" id="{4D8CE24A-4747-0397-1198-33489CDFB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12"/>
          <a:stretch/>
        </p:blipFill>
        <p:spPr>
          <a:xfrm>
            <a:off x="3496042" y="2848"/>
            <a:ext cx="5199915" cy="685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6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0FB799D1-5B38-8732-3FEA-12194E919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92" b="16171"/>
          <a:stretch/>
        </p:blipFill>
        <p:spPr>
          <a:xfrm>
            <a:off x="0" y="0"/>
            <a:ext cx="12196561" cy="182436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938DD28-C548-4ABF-A9AF-1AC827D9481C}"/>
              </a:ext>
            </a:extLst>
          </p:cNvPr>
          <p:cNvSpPr txBox="1"/>
          <p:nvPr/>
        </p:nvSpPr>
        <p:spPr>
          <a:xfrm>
            <a:off x="488272" y="589014"/>
            <a:ext cx="3464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Feesten van GOD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095BF93-5497-3DB3-FEA7-392BDF9784C6}"/>
              </a:ext>
            </a:extLst>
          </p:cNvPr>
          <p:cNvSpPr txBox="1"/>
          <p:nvPr/>
        </p:nvSpPr>
        <p:spPr>
          <a:xfrm>
            <a:off x="828215" y="2413375"/>
            <a:ext cx="102022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i="1" dirty="0"/>
              <a:t>Lev.23:2</a:t>
            </a:r>
          </a:p>
          <a:p>
            <a:r>
              <a:rPr lang="nl-NL" sz="2600" i="1" dirty="0"/>
              <a:t>Spreek tot de Israëlieten en zeg tegen hen: de feestdagen van de HEERE, die u moet uitroepen, zijn heilige </a:t>
            </a:r>
            <a:r>
              <a:rPr lang="nl-NL" sz="2600" b="1" i="1" dirty="0"/>
              <a:t>samenkomsten</a:t>
            </a:r>
            <a:r>
              <a:rPr lang="nl-NL" sz="2600" i="1" dirty="0"/>
              <a:t>. Dit zijn Mijn feestdagen..</a:t>
            </a:r>
            <a:r>
              <a:rPr lang="nl-NL" sz="2600" dirty="0"/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FF9622E-415E-6837-4FFF-432C70D80C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97" t="36444" r="51351" b="38667"/>
          <a:stretch/>
        </p:blipFill>
        <p:spPr>
          <a:xfrm>
            <a:off x="2235475" y="4081023"/>
            <a:ext cx="4736398" cy="246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2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>
            <a:extLst>
              <a:ext uri="{FF2B5EF4-FFF2-40B4-BE49-F238E27FC236}">
                <a16:creationId xmlns:a16="http://schemas.microsoft.com/office/drawing/2014/main" id="{A1F042FA-EB86-DFBC-7C5F-BA3E91036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92" b="16171"/>
          <a:stretch/>
        </p:blipFill>
        <p:spPr>
          <a:xfrm>
            <a:off x="0" y="0"/>
            <a:ext cx="12196561" cy="182436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938DD28-C548-4ABF-A9AF-1AC827D9481C}"/>
              </a:ext>
            </a:extLst>
          </p:cNvPr>
          <p:cNvSpPr txBox="1"/>
          <p:nvPr/>
        </p:nvSpPr>
        <p:spPr>
          <a:xfrm>
            <a:off x="488272" y="589014"/>
            <a:ext cx="3464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Feesten van GOD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095BF93-5497-3DB3-FEA7-392BDF9784C6}"/>
              </a:ext>
            </a:extLst>
          </p:cNvPr>
          <p:cNvSpPr txBox="1"/>
          <p:nvPr/>
        </p:nvSpPr>
        <p:spPr>
          <a:xfrm>
            <a:off x="828215" y="2413375"/>
            <a:ext cx="10309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/>
              <a:t>De feesten zijn voor de geboren Israëliet en de vreemdeling.</a:t>
            </a:r>
          </a:p>
          <a:p>
            <a:endParaRPr lang="nl-NL" sz="2000" dirty="0"/>
          </a:p>
          <a:p>
            <a:r>
              <a:rPr lang="nl-NL" sz="2000" dirty="0"/>
              <a:t>(Ex.12:19,48, Num.9:14, Deut.16:10-15, Lev.16:29) 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C0D79A16-1C1E-D135-9E29-20B6ECDA6281}"/>
              </a:ext>
            </a:extLst>
          </p:cNvPr>
          <p:cNvSpPr/>
          <p:nvPr/>
        </p:nvSpPr>
        <p:spPr>
          <a:xfrm>
            <a:off x="7457376" y="3205353"/>
            <a:ext cx="1891148" cy="181006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113EAD9-1408-8930-FBE1-FCAC8AB661A0}"/>
              </a:ext>
            </a:extLst>
          </p:cNvPr>
          <p:cNvSpPr txBox="1"/>
          <p:nvPr/>
        </p:nvSpPr>
        <p:spPr>
          <a:xfrm>
            <a:off x="7270540" y="3421467"/>
            <a:ext cx="2264820" cy="1290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nl-NL" sz="2400" dirty="0"/>
              <a:t>Jood </a:t>
            </a:r>
          </a:p>
          <a:p>
            <a:pPr algn="ctr">
              <a:lnSpc>
                <a:spcPct val="110000"/>
              </a:lnSpc>
            </a:pPr>
            <a:r>
              <a:rPr lang="nl-NL" sz="2400" dirty="0"/>
              <a:t>&amp; </a:t>
            </a:r>
          </a:p>
          <a:p>
            <a:pPr algn="ctr">
              <a:lnSpc>
                <a:spcPct val="110000"/>
              </a:lnSpc>
            </a:pPr>
            <a:r>
              <a:rPr lang="nl-NL" sz="2400" dirty="0"/>
              <a:t>niet-Jood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4F65CE6-34BE-E1B9-35A4-E6F0BE02179A}"/>
              </a:ext>
            </a:extLst>
          </p:cNvPr>
          <p:cNvSpPr txBox="1"/>
          <p:nvPr/>
        </p:nvSpPr>
        <p:spPr>
          <a:xfrm>
            <a:off x="6539125" y="5092822"/>
            <a:ext cx="5618797" cy="154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000" dirty="0"/>
              <a:t>= 1 ecclesia, 1 Lichaam</a:t>
            </a:r>
          </a:p>
          <a:p>
            <a:pPr>
              <a:lnSpc>
                <a:spcPct val="120000"/>
              </a:lnSpc>
            </a:pPr>
            <a:r>
              <a:rPr lang="nl-NL" sz="2000" dirty="0"/>
              <a:t>= Olijfboom (Rom.11)</a:t>
            </a:r>
          </a:p>
          <a:p>
            <a:pPr>
              <a:lnSpc>
                <a:spcPct val="120000"/>
              </a:lnSpc>
            </a:pPr>
            <a:r>
              <a:rPr lang="nl-NL" sz="2000" dirty="0"/>
              <a:t>= Burgerschap van Israël, </a:t>
            </a:r>
            <a:r>
              <a:rPr lang="nl-NL" sz="2000" dirty="0" err="1"/>
              <a:t>One</a:t>
            </a:r>
            <a:r>
              <a:rPr lang="nl-NL" sz="2000" dirty="0"/>
              <a:t> new man (Ef.2)</a:t>
            </a:r>
          </a:p>
          <a:p>
            <a:pPr>
              <a:lnSpc>
                <a:spcPct val="120000"/>
              </a:lnSpc>
            </a:pPr>
            <a:r>
              <a:rPr lang="nl-NL" sz="2000" dirty="0"/>
              <a:t>= Koninklijk priesterschap (Ex.19:6, 1 Pet.2:9)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3D9852ED-B0F6-9A7B-F6F8-3DC142DDC961}"/>
              </a:ext>
            </a:extLst>
          </p:cNvPr>
          <p:cNvSpPr/>
          <p:nvPr/>
        </p:nvSpPr>
        <p:spPr>
          <a:xfrm>
            <a:off x="998476" y="4542889"/>
            <a:ext cx="1485900" cy="124690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035FC41-1D28-35CB-F064-FB719E07A269}"/>
              </a:ext>
            </a:extLst>
          </p:cNvPr>
          <p:cNvSpPr txBox="1"/>
          <p:nvPr/>
        </p:nvSpPr>
        <p:spPr>
          <a:xfrm>
            <a:off x="1323668" y="4833919"/>
            <a:ext cx="1001769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200" dirty="0"/>
              <a:t>Israël</a:t>
            </a:r>
          </a:p>
          <a:p>
            <a:pPr marL="914400" lvl="1" indent="-457200">
              <a:buFont typeface="+mj-lt"/>
              <a:buAutoNum type="alphaLcParenR"/>
            </a:pPr>
            <a:endParaRPr lang="nl-NL" sz="2200" dirty="0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96A1516D-5F70-4263-8FCD-2B4E953A251E}"/>
              </a:ext>
            </a:extLst>
          </p:cNvPr>
          <p:cNvSpPr/>
          <p:nvPr/>
        </p:nvSpPr>
        <p:spPr>
          <a:xfrm>
            <a:off x="2809568" y="4542889"/>
            <a:ext cx="1485900" cy="124690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43413036-245D-18D0-098E-4F0511963204}"/>
              </a:ext>
            </a:extLst>
          </p:cNvPr>
          <p:cNvSpPr txBox="1"/>
          <p:nvPr/>
        </p:nvSpPr>
        <p:spPr>
          <a:xfrm>
            <a:off x="3134760" y="4833919"/>
            <a:ext cx="1001769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200" dirty="0"/>
              <a:t>Kerk</a:t>
            </a:r>
          </a:p>
          <a:p>
            <a:pPr marL="914400" lvl="1" indent="-457200">
              <a:buFont typeface="+mj-lt"/>
              <a:buAutoNum type="alphaLcParenR"/>
            </a:pPr>
            <a:endParaRPr lang="nl-NL" sz="2200" dirty="0"/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6190A1EE-E531-DC14-0F74-80BCD2299FF4}"/>
              </a:ext>
            </a:extLst>
          </p:cNvPr>
          <p:cNvCxnSpPr>
            <a:cxnSpLocks/>
          </p:cNvCxnSpPr>
          <p:nvPr/>
        </p:nvCxnSpPr>
        <p:spPr>
          <a:xfrm>
            <a:off x="1110153" y="4334031"/>
            <a:ext cx="3164699" cy="16640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9F6ACB24-C49B-B58F-EBAA-680A60FA2461}"/>
              </a:ext>
            </a:extLst>
          </p:cNvPr>
          <p:cNvCxnSpPr>
            <a:cxnSpLocks/>
          </p:cNvCxnSpPr>
          <p:nvPr/>
        </p:nvCxnSpPr>
        <p:spPr>
          <a:xfrm flipV="1">
            <a:off x="1095632" y="4353697"/>
            <a:ext cx="3199836" cy="15116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0E9224FF-0A45-D2D0-F834-C4FE72686D02}"/>
              </a:ext>
            </a:extLst>
          </p:cNvPr>
          <p:cNvCxnSpPr>
            <a:cxnSpLocks/>
          </p:cNvCxnSpPr>
          <p:nvPr/>
        </p:nvCxnSpPr>
        <p:spPr>
          <a:xfrm>
            <a:off x="6746789" y="2858530"/>
            <a:ext cx="840260" cy="5583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80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4A4BFAB7-1B5C-5489-BFBA-53721BC80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92" b="16171"/>
          <a:stretch/>
        </p:blipFill>
        <p:spPr>
          <a:xfrm>
            <a:off x="0" y="0"/>
            <a:ext cx="12196561" cy="1824361"/>
          </a:xfrm>
          <a:prstGeom prst="rect">
            <a:avLst/>
          </a:prstGeom>
        </p:spPr>
      </p:pic>
      <p:sp>
        <p:nvSpPr>
          <p:cNvPr id="26" name="Rechthoek 25">
            <a:extLst>
              <a:ext uri="{FF2B5EF4-FFF2-40B4-BE49-F238E27FC236}">
                <a16:creationId xmlns:a16="http://schemas.microsoft.com/office/drawing/2014/main" id="{B64D468F-28B4-1CB4-9CF9-89714D7702F1}"/>
              </a:ext>
            </a:extLst>
          </p:cNvPr>
          <p:cNvSpPr/>
          <p:nvPr/>
        </p:nvSpPr>
        <p:spPr>
          <a:xfrm>
            <a:off x="197708" y="2273645"/>
            <a:ext cx="9176951" cy="1474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CCF9B6A-160E-8D53-9BB6-1332C33112E0}"/>
              </a:ext>
            </a:extLst>
          </p:cNvPr>
          <p:cNvSpPr txBox="1"/>
          <p:nvPr/>
        </p:nvSpPr>
        <p:spPr>
          <a:xfrm>
            <a:off x="308023" y="2751440"/>
            <a:ext cx="101415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Kerst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CB535E3-F657-D63E-2615-C091E2C07F1C}"/>
              </a:ext>
            </a:extLst>
          </p:cNvPr>
          <p:cNvSpPr txBox="1"/>
          <p:nvPr/>
        </p:nvSpPr>
        <p:spPr>
          <a:xfrm>
            <a:off x="3495090" y="2751440"/>
            <a:ext cx="104955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Pasen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82696CF-E4C8-E931-B2CF-2006BE6229D8}"/>
              </a:ext>
            </a:extLst>
          </p:cNvPr>
          <p:cNvSpPr txBox="1"/>
          <p:nvPr/>
        </p:nvSpPr>
        <p:spPr>
          <a:xfrm>
            <a:off x="4988496" y="2751440"/>
            <a:ext cx="186999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Hemelvaart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F7B2E9B-3F9E-F880-C410-ADCFD176EAFA}"/>
              </a:ext>
            </a:extLst>
          </p:cNvPr>
          <p:cNvSpPr txBox="1"/>
          <p:nvPr/>
        </p:nvSpPr>
        <p:spPr>
          <a:xfrm>
            <a:off x="9610334" y="2755913"/>
            <a:ext cx="227364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Wederkomst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E0EA6A2-66E3-C4FE-9E76-DC7495EA6416}"/>
              </a:ext>
            </a:extLst>
          </p:cNvPr>
          <p:cNvSpPr txBox="1"/>
          <p:nvPr/>
        </p:nvSpPr>
        <p:spPr>
          <a:xfrm>
            <a:off x="1763103" y="2535996"/>
            <a:ext cx="129334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Goede Vrijdag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585AA03-2ABA-B34D-FC8C-3DD0D2226F19}"/>
              </a:ext>
            </a:extLst>
          </p:cNvPr>
          <p:cNvSpPr txBox="1"/>
          <p:nvPr/>
        </p:nvSpPr>
        <p:spPr>
          <a:xfrm>
            <a:off x="7299415" y="2755913"/>
            <a:ext cx="186999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Pinksteren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E17E9B12-489E-AE97-694C-C6371C6EE00F}"/>
              </a:ext>
            </a:extLst>
          </p:cNvPr>
          <p:cNvCxnSpPr>
            <a:cxnSpLocks/>
            <a:stCxn id="2" idx="3"/>
            <a:endCxn id="9" idx="1"/>
          </p:cNvCxnSpPr>
          <p:nvPr/>
        </p:nvCxnSpPr>
        <p:spPr>
          <a:xfrm>
            <a:off x="1322174" y="3013050"/>
            <a:ext cx="4409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E47A0C94-7DA7-59AD-30AE-AB0F10F1EB93}"/>
              </a:ext>
            </a:extLst>
          </p:cNvPr>
          <p:cNvCxnSpPr>
            <a:cxnSpLocks/>
            <a:stCxn id="9" idx="3"/>
            <a:endCxn id="5" idx="1"/>
          </p:cNvCxnSpPr>
          <p:nvPr/>
        </p:nvCxnSpPr>
        <p:spPr>
          <a:xfrm>
            <a:off x="3056444" y="3013050"/>
            <a:ext cx="4386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0F3B833B-E24A-AC61-E80D-2235696610F6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4544640" y="3013050"/>
            <a:ext cx="4438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880994C1-5405-0107-3301-AF7870CAF900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6858486" y="3013050"/>
            <a:ext cx="440929" cy="4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9BAB9161-5D49-92BA-BE78-B5C9A0E9EDC6}"/>
              </a:ext>
            </a:extLst>
          </p:cNvPr>
          <p:cNvCxnSpPr>
            <a:cxnSpLocks/>
            <a:stCxn id="10" idx="3"/>
            <a:endCxn id="7" idx="1"/>
          </p:cNvCxnSpPr>
          <p:nvPr/>
        </p:nvCxnSpPr>
        <p:spPr>
          <a:xfrm>
            <a:off x="9169405" y="3017523"/>
            <a:ext cx="4409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kstvak 36">
            <a:extLst>
              <a:ext uri="{FF2B5EF4-FFF2-40B4-BE49-F238E27FC236}">
                <a16:creationId xmlns:a16="http://schemas.microsoft.com/office/drawing/2014/main" id="{FF512306-4295-3DDC-FD64-8B9E560F9F8B}"/>
              </a:ext>
            </a:extLst>
          </p:cNvPr>
          <p:cNvSpPr txBox="1"/>
          <p:nvPr/>
        </p:nvSpPr>
        <p:spPr>
          <a:xfrm>
            <a:off x="646005" y="4421655"/>
            <a:ext cx="91769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De kerk viert het leven van Jezus</a:t>
            </a:r>
          </a:p>
          <a:p>
            <a:endParaRPr lang="nl-NL" sz="2800" dirty="0"/>
          </a:p>
          <a:p>
            <a:r>
              <a:rPr lang="nl-NL" sz="2800" dirty="0"/>
              <a:t>De Bijbel viert het Verlossingsplan van God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7F7FD26-D8B3-D811-DE19-D4D3AAD81553}"/>
              </a:ext>
            </a:extLst>
          </p:cNvPr>
          <p:cNvSpPr txBox="1"/>
          <p:nvPr/>
        </p:nvSpPr>
        <p:spPr>
          <a:xfrm>
            <a:off x="488272" y="589014"/>
            <a:ext cx="3975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Feesten van de kerk</a:t>
            </a:r>
          </a:p>
        </p:txBody>
      </p:sp>
    </p:spTree>
    <p:extLst>
      <p:ext uri="{BB962C8B-B14F-4D97-AF65-F5344CB8AC3E}">
        <p14:creationId xmlns:p14="http://schemas.microsoft.com/office/powerpoint/2010/main" val="149252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4B8C162-35B4-430A-8688-D1D9F4174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92" b="16171"/>
          <a:stretch/>
        </p:blipFill>
        <p:spPr>
          <a:xfrm>
            <a:off x="0" y="0"/>
            <a:ext cx="12196561" cy="182436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938DD28-C548-4ABF-A9AF-1AC827D9481C}"/>
              </a:ext>
            </a:extLst>
          </p:cNvPr>
          <p:cNvSpPr txBox="1"/>
          <p:nvPr/>
        </p:nvSpPr>
        <p:spPr>
          <a:xfrm>
            <a:off x="488272" y="589014"/>
            <a:ext cx="3464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Feesten van GOD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CCF9B6A-160E-8D53-9BB6-1332C33112E0}"/>
              </a:ext>
            </a:extLst>
          </p:cNvPr>
          <p:cNvSpPr txBox="1"/>
          <p:nvPr/>
        </p:nvSpPr>
        <p:spPr>
          <a:xfrm>
            <a:off x="313978" y="2196720"/>
            <a:ext cx="1125361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Pesach</a:t>
            </a:r>
          </a:p>
          <a:p>
            <a:pPr algn="ctr"/>
            <a:r>
              <a:rPr lang="nl-NL" dirty="0"/>
              <a:t>(14/1)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CB535E3-F657-D63E-2615-C091E2C07F1C}"/>
              </a:ext>
            </a:extLst>
          </p:cNvPr>
          <p:cNvSpPr txBox="1"/>
          <p:nvPr/>
        </p:nvSpPr>
        <p:spPr>
          <a:xfrm>
            <a:off x="5645090" y="2196720"/>
            <a:ext cx="1548632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Eersteling</a:t>
            </a:r>
          </a:p>
          <a:p>
            <a:pPr algn="ctr"/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82696CF-E4C8-E931-B2CF-2006BE6229D8}"/>
              </a:ext>
            </a:extLst>
          </p:cNvPr>
          <p:cNvSpPr txBox="1"/>
          <p:nvPr/>
        </p:nvSpPr>
        <p:spPr>
          <a:xfrm>
            <a:off x="5168222" y="3431483"/>
            <a:ext cx="2502368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Wekenfeest</a:t>
            </a:r>
          </a:p>
          <a:p>
            <a:pPr algn="ctr"/>
            <a:r>
              <a:rPr lang="nl-NL" sz="2600" dirty="0"/>
              <a:t>Pinksteren</a:t>
            </a:r>
          </a:p>
          <a:p>
            <a:pPr algn="ctr"/>
            <a:r>
              <a:rPr lang="nl-NL" sz="2600" dirty="0" err="1"/>
              <a:t>Shavuot</a:t>
            </a:r>
            <a:endParaRPr lang="nl-NL" sz="26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F7B2E9B-3F9E-F880-C410-ADCFD176EAFA}"/>
              </a:ext>
            </a:extLst>
          </p:cNvPr>
          <p:cNvSpPr txBox="1"/>
          <p:nvPr/>
        </p:nvSpPr>
        <p:spPr>
          <a:xfrm>
            <a:off x="2595743" y="5215341"/>
            <a:ext cx="2701187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Grote Verzoendag</a:t>
            </a:r>
          </a:p>
          <a:p>
            <a:pPr algn="ctr"/>
            <a:r>
              <a:rPr lang="nl-NL" sz="2600" dirty="0" err="1"/>
              <a:t>Yom</a:t>
            </a:r>
            <a:r>
              <a:rPr lang="nl-NL" sz="2600" dirty="0"/>
              <a:t> </a:t>
            </a:r>
            <a:r>
              <a:rPr lang="nl-NL" sz="2600" dirty="0" err="1"/>
              <a:t>Kippoer</a:t>
            </a:r>
            <a:endParaRPr lang="nl-NL" sz="2600" dirty="0"/>
          </a:p>
          <a:p>
            <a:pPr algn="ctr"/>
            <a:r>
              <a:rPr lang="nl-NL" dirty="0"/>
              <a:t>(10/7)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E0EA6A2-66E3-C4FE-9E76-DC7495EA6416}"/>
              </a:ext>
            </a:extLst>
          </p:cNvPr>
          <p:cNvSpPr txBox="1"/>
          <p:nvPr/>
        </p:nvSpPr>
        <p:spPr>
          <a:xfrm>
            <a:off x="1966182" y="2199678"/>
            <a:ext cx="304912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Ongezuurde broden</a:t>
            </a:r>
          </a:p>
          <a:p>
            <a:pPr algn="ctr"/>
            <a:r>
              <a:rPr lang="nl-NL" dirty="0"/>
              <a:t>(15-21/1)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585AA03-2ABA-B34D-FC8C-3DD0D2226F19}"/>
              </a:ext>
            </a:extLst>
          </p:cNvPr>
          <p:cNvSpPr txBox="1"/>
          <p:nvPr/>
        </p:nvSpPr>
        <p:spPr>
          <a:xfrm>
            <a:off x="313978" y="5215342"/>
            <a:ext cx="2079073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Dag </a:t>
            </a:r>
            <a:r>
              <a:rPr lang="nl-NL" sz="2600" dirty="0" err="1"/>
              <a:t>vd</a:t>
            </a:r>
            <a:r>
              <a:rPr lang="nl-NL" sz="2600" dirty="0"/>
              <a:t> Bazuin</a:t>
            </a:r>
          </a:p>
          <a:p>
            <a:pPr algn="ctr"/>
            <a:r>
              <a:rPr lang="nl-NL" sz="2600" dirty="0" err="1"/>
              <a:t>Yom</a:t>
            </a:r>
            <a:r>
              <a:rPr lang="nl-NL" sz="2600" dirty="0"/>
              <a:t> </a:t>
            </a:r>
            <a:r>
              <a:rPr lang="nl-NL" sz="2600" dirty="0" err="1"/>
              <a:t>Teruah</a:t>
            </a:r>
            <a:endParaRPr lang="nl-NL" sz="2600" dirty="0"/>
          </a:p>
          <a:p>
            <a:pPr algn="ctr"/>
            <a:r>
              <a:rPr lang="nl-NL" dirty="0"/>
              <a:t>(1/7)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E17E9B12-489E-AE97-694C-C6371C6EE00F}"/>
              </a:ext>
            </a:extLst>
          </p:cNvPr>
          <p:cNvCxnSpPr>
            <a:cxnSpLocks/>
            <a:stCxn id="2" idx="3"/>
            <a:endCxn id="9" idx="1"/>
          </p:cNvCxnSpPr>
          <p:nvPr/>
        </p:nvCxnSpPr>
        <p:spPr>
          <a:xfrm>
            <a:off x="1439339" y="2581441"/>
            <a:ext cx="526843" cy="295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E47A0C94-7DA7-59AD-30AE-AB0F10F1EB93}"/>
              </a:ext>
            </a:extLst>
          </p:cNvPr>
          <p:cNvCxnSpPr>
            <a:cxnSpLocks/>
            <a:stCxn id="9" idx="3"/>
            <a:endCxn id="5" idx="1"/>
          </p:cNvCxnSpPr>
          <p:nvPr/>
        </p:nvCxnSpPr>
        <p:spPr>
          <a:xfrm flipV="1">
            <a:off x="5015302" y="2581441"/>
            <a:ext cx="629788" cy="295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9BAB9161-5D49-92BA-BE78-B5C9A0E9EDC6}"/>
              </a:ext>
            </a:extLst>
          </p:cNvPr>
          <p:cNvCxnSpPr>
            <a:cxnSpLocks/>
            <a:stCxn id="10" idx="3"/>
            <a:endCxn id="7" idx="1"/>
          </p:cNvCxnSpPr>
          <p:nvPr/>
        </p:nvCxnSpPr>
        <p:spPr>
          <a:xfrm flipV="1">
            <a:off x="2393051" y="5800117"/>
            <a:ext cx="202692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kstvak 52">
            <a:extLst>
              <a:ext uri="{FF2B5EF4-FFF2-40B4-BE49-F238E27FC236}">
                <a16:creationId xmlns:a16="http://schemas.microsoft.com/office/drawing/2014/main" id="{EB32F1A3-473C-24E7-4CDC-58D69FC34FAD}"/>
              </a:ext>
            </a:extLst>
          </p:cNvPr>
          <p:cNvSpPr txBox="1"/>
          <p:nvPr/>
        </p:nvSpPr>
        <p:spPr>
          <a:xfrm>
            <a:off x="5510479" y="5215340"/>
            <a:ext cx="2950044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Loofhutten + 8</a:t>
            </a:r>
            <a:r>
              <a:rPr lang="nl-NL" sz="2600" baseline="30000" dirty="0"/>
              <a:t>e</a:t>
            </a:r>
            <a:r>
              <a:rPr lang="nl-NL" sz="2600" dirty="0"/>
              <a:t> dag </a:t>
            </a:r>
          </a:p>
          <a:p>
            <a:pPr algn="ctr"/>
            <a:r>
              <a:rPr lang="nl-NL" sz="2600" dirty="0" err="1"/>
              <a:t>Soekot</a:t>
            </a:r>
            <a:endParaRPr lang="nl-NL" sz="2600" dirty="0"/>
          </a:p>
          <a:p>
            <a:pPr algn="ctr"/>
            <a:r>
              <a:rPr lang="nl-NL" dirty="0"/>
              <a:t>(15-22/7)</a:t>
            </a:r>
          </a:p>
        </p:txBody>
      </p:sp>
      <p:cxnSp>
        <p:nvCxnSpPr>
          <p:cNvPr id="54" name="Rechte verbindingslijn 53">
            <a:extLst>
              <a:ext uri="{FF2B5EF4-FFF2-40B4-BE49-F238E27FC236}">
                <a16:creationId xmlns:a16="http://schemas.microsoft.com/office/drawing/2014/main" id="{44A0F667-E909-F414-5C2F-71204F7BBB2E}"/>
              </a:ext>
            </a:extLst>
          </p:cNvPr>
          <p:cNvCxnSpPr>
            <a:cxnSpLocks/>
            <a:stCxn id="7" idx="3"/>
            <a:endCxn id="53" idx="1"/>
          </p:cNvCxnSpPr>
          <p:nvPr/>
        </p:nvCxnSpPr>
        <p:spPr>
          <a:xfrm flipV="1">
            <a:off x="5296930" y="5800116"/>
            <a:ext cx="213549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4" name="Tekstvak 143">
            <a:extLst>
              <a:ext uri="{FF2B5EF4-FFF2-40B4-BE49-F238E27FC236}">
                <a16:creationId xmlns:a16="http://schemas.microsoft.com/office/drawing/2014/main" id="{91337C60-6721-FD2A-CA9D-EA90C975559D}"/>
              </a:ext>
            </a:extLst>
          </p:cNvPr>
          <p:cNvSpPr txBox="1"/>
          <p:nvPr/>
        </p:nvSpPr>
        <p:spPr>
          <a:xfrm>
            <a:off x="9042870" y="2196720"/>
            <a:ext cx="246586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600" dirty="0"/>
              <a:t>Voorjaarsfeesten</a:t>
            </a:r>
          </a:p>
          <a:p>
            <a:pPr algn="ctr"/>
            <a:r>
              <a:rPr lang="nl-NL" sz="2000" dirty="0"/>
              <a:t>(april)</a:t>
            </a:r>
          </a:p>
        </p:txBody>
      </p:sp>
      <p:sp>
        <p:nvSpPr>
          <p:cNvPr id="145" name="Tekstvak 144">
            <a:extLst>
              <a:ext uri="{FF2B5EF4-FFF2-40B4-BE49-F238E27FC236}">
                <a16:creationId xmlns:a16="http://schemas.microsoft.com/office/drawing/2014/main" id="{980F04F9-2307-4620-B174-A439E7523949}"/>
              </a:ext>
            </a:extLst>
          </p:cNvPr>
          <p:cNvSpPr txBox="1"/>
          <p:nvPr/>
        </p:nvSpPr>
        <p:spPr>
          <a:xfrm>
            <a:off x="9042870" y="5400005"/>
            <a:ext cx="219611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600" dirty="0"/>
              <a:t>Najaarsfeesten</a:t>
            </a:r>
          </a:p>
          <a:p>
            <a:pPr algn="ctr"/>
            <a:r>
              <a:rPr lang="nl-NL" sz="2000" dirty="0"/>
              <a:t>(sep-okt)</a:t>
            </a:r>
          </a:p>
        </p:txBody>
      </p:sp>
      <p:sp>
        <p:nvSpPr>
          <p:cNvPr id="147" name="Tekstvak 146">
            <a:extLst>
              <a:ext uri="{FF2B5EF4-FFF2-40B4-BE49-F238E27FC236}">
                <a16:creationId xmlns:a16="http://schemas.microsoft.com/office/drawing/2014/main" id="{C5975B85-F2FB-A1FD-1F6F-704EBE29272A}"/>
              </a:ext>
            </a:extLst>
          </p:cNvPr>
          <p:cNvSpPr txBox="1"/>
          <p:nvPr/>
        </p:nvSpPr>
        <p:spPr>
          <a:xfrm>
            <a:off x="9664098" y="3877759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(mei/juni)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12E0747-E082-6A24-DE55-B6D8CFB9CC0B}"/>
              </a:ext>
            </a:extLst>
          </p:cNvPr>
          <p:cNvSpPr txBox="1"/>
          <p:nvPr/>
        </p:nvSpPr>
        <p:spPr>
          <a:xfrm>
            <a:off x="6423027" y="2984075"/>
            <a:ext cx="2766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/>
              <a:t>“</a:t>
            </a:r>
            <a:r>
              <a:rPr lang="nl-NL" sz="2000" dirty="0" err="1"/>
              <a:t>Omer”tellen</a:t>
            </a:r>
            <a:r>
              <a:rPr lang="nl-NL" sz="2000" dirty="0"/>
              <a:t> (50 dagen)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066ECC7-484B-82F0-3874-5BE340A7ED21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6419406" y="2966161"/>
            <a:ext cx="0" cy="46532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865FC7D4-8ECF-3869-7C8A-2C5F276D75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r="17986"/>
          <a:stretch/>
        </p:blipFill>
        <p:spPr>
          <a:xfrm>
            <a:off x="7209838" y="2267159"/>
            <a:ext cx="460752" cy="628562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9BF2182D-989D-F147-81B5-4090047C4B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r="17986"/>
          <a:stretch/>
        </p:blipFill>
        <p:spPr>
          <a:xfrm>
            <a:off x="7691662" y="3738819"/>
            <a:ext cx="460752" cy="628562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F9917048-9622-BEB3-C136-FF1EC33D2B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r="17986"/>
          <a:stretch/>
        </p:blipFill>
        <p:spPr>
          <a:xfrm>
            <a:off x="8484643" y="5469357"/>
            <a:ext cx="460752" cy="62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5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5" grpId="0"/>
      <p:bldP spid="147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0FB799D1-5B38-8732-3FEA-12194E919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92" b="16171"/>
          <a:stretch/>
        </p:blipFill>
        <p:spPr>
          <a:xfrm>
            <a:off x="0" y="0"/>
            <a:ext cx="12196561" cy="182436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938DD28-C548-4ABF-A9AF-1AC827D9481C}"/>
              </a:ext>
            </a:extLst>
          </p:cNvPr>
          <p:cNvSpPr txBox="1"/>
          <p:nvPr/>
        </p:nvSpPr>
        <p:spPr>
          <a:xfrm>
            <a:off x="488272" y="589014"/>
            <a:ext cx="3464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Feesten van GOD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095BF93-5497-3DB3-FEA7-392BDF9784C6}"/>
              </a:ext>
            </a:extLst>
          </p:cNvPr>
          <p:cNvSpPr txBox="1"/>
          <p:nvPr/>
        </p:nvSpPr>
        <p:spPr>
          <a:xfrm>
            <a:off x="828215" y="2413375"/>
            <a:ext cx="102022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/>
              <a:t>Profetische vervulling door Yeshua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/>
              <a:t>Betekenis voor 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/>
              <a:t>Hoe praktisch te vieren</a:t>
            </a:r>
          </a:p>
        </p:txBody>
      </p:sp>
    </p:spTree>
    <p:extLst>
      <p:ext uri="{BB962C8B-B14F-4D97-AF65-F5344CB8AC3E}">
        <p14:creationId xmlns:p14="http://schemas.microsoft.com/office/powerpoint/2010/main" val="844217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4B8C162-35B4-430A-8688-D1D9F4174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92" b="16171"/>
          <a:stretch/>
        </p:blipFill>
        <p:spPr>
          <a:xfrm>
            <a:off x="0" y="0"/>
            <a:ext cx="12196561" cy="182436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938DD28-C548-4ABF-A9AF-1AC827D9481C}"/>
              </a:ext>
            </a:extLst>
          </p:cNvPr>
          <p:cNvSpPr txBox="1"/>
          <p:nvPr/>
        </p:nvSpPr>
        <p:spPr>
          <a:xfrm>
            <a:off x="488272" y="589014"/>
            <a:ext cx="6827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Profetische vervulling door Yeshua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095BF93-5497-3DB3-FEA7-392BDF9784C6}"/>
              </a:ext>
            </a:extLst>
          </p:cNvPr>
          <p:cNvSpPr txBox="1"/>
          <p:nvPr/>
        </p:nvSpPr>
        <p:spPr>
          <a:xfrm>
            <a:off x="488272" y="2075623"/>
            <a:ext cx="47015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i="1" dirty="0"/>
              <a:t>Kol.2:16:</a:t>
            </a:r>
          </a:p>
          <a:p>
            <a:r>
              <a:rPr lang="nl-NL" sz="2600" i="1" dirty="0"/>
              <a:t>Laat dus niemand u veroordelen inzake eten of drinken, of op het punt van een </a:t>
            </a:r>
            <a:r>
              <a:rPr lang="nl-NL" sz="2600" b="1" i="1" dirty="0"/>
              <a:t>feestdag</a:t>
            </a:r>
            <a:r>
              <a:rPr lang="nl-NL" sz="2600" i="1" dirty="0"/>
              <a:t>, een nieuwe maan of de sabbatten. Deze zaken zijn een </a:t>
            </a:r>
            <a:r>
              <a:rPr lang="nl-NL" sz="2600" b="1" i="1" dirty="0"/>
              <a:t>schaduw </a:t>
            </a:r>
            <a:r>
              <a:rPr lang="nl-NL" sz="2600" i="1" dirty="0"/>
              <a:t>van de toekomstige dingen, maar het lichaam is van Christus.</a:t>
            </a:r>
          </a:p>
          <a:p>
            <a:endParaRPr lang="nl-NL" sz="2600" i="1" dirty="0"/>
          </a:p>
          <a:p>
            <a:r>
              <a:rPr lang="nl-NL" sz="2000" i="1" dirty="0"/>
              <a:t>Zie ook Heb.8:5, 10:1</a:t>
            </a:r>
          </a:p>
        </p:txBody>
      </p:sp>
      <p:pic>
        <p:nvPicPr>
          <p:cNvPr id="5" name="Afbeelding 4" descr="Afbeelding met concert, muziek, persoon, schaduw">
            <a:extLst>
              <a:ext uri="{FF2B5EF4-FFF2-40B4-BE49-F238E27FC236}">
                <a16:creationId xmlns:a16="http://schemas.microsoft.com/office/drawing/2014/main" id="{C58B6A87-71D1-D4B9-ADBF-279878BF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452" y="2448826"/>
            <a:ext cx="5093547" cy="382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043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4B8C162-35B4-430A-8688-D1D9F4174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92" b="16171"/>
          <a:stretch/>
        </p:blipFill>
        <p:spPr>
          <a:xfrm>
            <a:off x="0" y="0"/>
            <a:ext cx="12196561" cy="182436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938DD28-C548-4ABF-A9AF-1AC827D9481C}"/>
              </a:ext>
            </a:extLst>
          </p:cNvPr>
          <p:cNvSpPr txBox="1"/>
          <p:nvPr/>
        </p:nvSpPr>
        <p:spPr>
          <a:xfrm>
            <a:off x="488272" y="589014"/>
            <a:ext cx="6792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Profetische vervulling door Yeshua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F7B2E9B-3F9E-F880-C410-ADCFD176EAFA}"/>
              </a:ext>
            </a:extLst>
          </p:cNvPr>
          <p:cNvSpPr txBox="1"/>
          <p:nvPr/>
        </p:nvSpPr>
        <p:spPr>
          <a:xfrm>
            <a:off x="2595743" y="5437765"/>
            <a:ext cx="2950045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Grote Verzoendag</a:t>
            </a:r>
          </a:p>
          <a:p>
            <a:pPr algn="ctr"/>
            <a:r>
              <a:rPr lang="nl-NL" sz="2600" dirty="0" err="1"/>
              <a:t>Yom</a:t>
            </a:r>
            <a:r>
              <a:rPr lang="nl-NL" sz="2600" dirty="0"/>
              <a:t> </a:t>
            </a:r>
            <a:r>
              <a:rPr lang="nl-NL" sz="2600" dirty="0" err="1"/>
              <a:t>Kippoer</a:t>
            </a:r>
            <a:endParaRPr lang="nl-NL" sz="2600" dirty="0"/>
          </a:p>
          <a:p>
            <a:pPr algn="ctr"/>
            <a:r>
              <a:rPr lang="nl-NL" dirty="0"/>
              <a:t>(10/7)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585AA03-2ABA-B34D-FC8C-3DD0D2226F19}"/>
              </a:ext>
            </a:extLst>
          </p:cNvPr>
          <p:cNvSpPr txBox="1"/>
          <p:nvPr/>
        </p:nvSpPr>
        <p:spPr>
          <a:xfrm>
            <a:off x="313978" y="5437766"/>
            <a:ext cx="2079073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Dag </a:t>
            </a:r>
            <a:r>
              <a:rPr lang="nl-NL" sz="2600" dirty="0" err="1"/>
              <a:t>vd</a:t>
            </a:r>
            <a:r>
              <a:rPr lang="nl-NL" sz="2600" dirty="0"/>
              <a:t> Bazuin</a:t>
            </a:r>
          </a:p>
          <a:p>
            <a:pPr algn="ctr"/>
            <a:r>
              <a:rPr lang="nl-NL" sz="2600" dirty="0" err="1"/>
              <a:t>Yom</a:t>
            </a:r>
            <a:r>
              <a:rPr lang="nl-NL" sz="2600" dirty="0"/>
              <a:t> </a:t>
            </a:r>
            <a:r>
              <a:rPr lang="nl-NL" sz="2600" dirty="0" err="1"/>
              <a:t>Teruah</a:t>
            </a:r>
            <a:endParaRPr lang="nl-NL" sz="2600" dirty="0"/>
          </a:p>
          <a:p>
            <a:pPr algn="ctr"/>
            <a:r>
              <a:rPr lang="nl-NL" dirty="0"/>
              <a:t>(1/7)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9BAB9161-5D49-92BA-BE78-B5C9A0E9EDC6}"/>
              </a:ext>
            </a:extLst>
          </p:cNvPr>
          <p:cNvCxnSpPr>
            <a:cxnSpLocks/>
            <a:stCxn id="10" idx="3"/>
            <a:endCxn id="7" idx="1"/>
          </p:cNvCxnSpPr>
          <p:nvPr/>
        </p:nvCxnSpPr>
        <p:spPr>
          <a:xfrm flipV="1">
            <a:off x="2393051" y="6022541"/>
            <a:ext cx="202692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Rechte verbindingslijn 53">
            <a:extLst>
              <a:ext uri="{FF2B5EF4-FFF2-40B4-BE49-F238E27FC236}">
                <a16:creationId xmlns:a16="http://schemas.microsoft.com/office/drawing/2014/main" id="{44A0F667-E909-F414-5C2F-71204F7BBB2E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545788" y="6022541"/>
            <a:ext cx="1986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4" name="Tekstvak 143">
            <a:extLst>
              <a:ext uri="{FF2B5EF4-FFF2-40B4-BE49-F238E27FC236}">
                <a16:creationId xmlns:a16="http://schemas.microsoft.com/office/drawing/2014/main" id="{91337C60-6721-FD2A-CA9D-EA90C975559D}"/>
              </a:ext>
            </a:extLst>
          </p:cNvPr>
          <p:cNvSpPr txBox="1"/>
          <p:nvPr/>
        </p:nvSpPr>
        <p:spPr>
          <a:xfrm>
            <a:off x="10138946" y="2132206"/>
            <a:ext cx="138659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600" b="1" dirty="0"/>
              <a:t>1</a:t>
            </a:r>
            <a:r>
              <a:rPr lang="nl-NL" sz="2600" b="1" baseline="30000" dirty="0"/>
              <a:t>e</a:t>
            </a:r>
            <a:r>
              <a:rPr lang="nl-NL" sz="2600" b="1" dirty="0"/>
              <a:t> komst</a:t>
            </a:r>
          </a:p>
          <a:p>
            <a:pPr algn="ctr"/>
            <a:r>
              <a:rPr lang="nl-NL" sz="2600" b="1" dirty="0"/>
              <a:t>Yeshua</a:t>
            </a:r>
          </a:p>
        </p:txBody>
      </p:sp>
      <p:sp>
        <p:nvSpPr>
          <p:cNvPr id="145" name="Tekstvak 144">
            <a:extLst>
              <a:ext uri="{FF2B5EF4-FFF2-40B4-BE49-F238E27FC236}">
                <a16:creationId xmlns:a16="http://schemas.microsoft.com/office/drawing/2014/main" id="{980F04F9-2307-4620-B174-A439E7523949}"/>
              </a:ext>
            </a:extLst>
          </p:cNvPr>
          <p:cNvSpPr txBox="1"/>
          <p:nvPr/>
        </p:nvSpPr>
        <p:spPr>
          <a:xfrm>
            <a:off x="10138946" y="5576263"/>
            <a:ext cx="138659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600" b="1" dirty="0"/>
              <a:t>2</a:t>
            </a:r>
            <a:r>
              <a:rPr lang="nl-NL" sz="2600" b="1" baseline="30000" dirty="0"/>
              <a:t>e</a:t>
            </a:r>
            <a:r>
              <a:rPr lang="nl-NL" sz="2600" b="1" dirty="0"/>
              <a:t> komst</a:t>
            </a:r>
          </a:p>
          <a:p>
            <a:pPr algn="ctr"/>
            <a:r>
              <a:rPr lang="nl-NL" sz="2600" b="1" dirty="0"/>
              <a:t>Yeshua</a:t>
            </a:r>
          </a:p>
        </p:txBody>
      </p:sp>
      <p:sp>
        <p:nvSpPr>
          <p:cNvPr id="147" name="Tekstvak 146">
            <a:extLst>
              <a:ext uri="{FF2B5EF4-FFF2-40B4-BE49-F238E27FC236}">
                <a16:creationId xmlns:a16="http://schemas.microsoft.com/office/drawing/2014/main" id="{C5975B85-F2FB-A1FD-1F6F-704EBE29272A}"/>
              </a:ext>
            </a:extLst>
          </p:cNvPr>
          <p:cNvSpPr txBox="1"/>
          <p:nvPr/>
        </p:nvSpPr>
        <p:spPr>
          <a:xfrm>
            <a:off x="10560376" y="3811296"/>
            <a:ext cx="5437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600" b="1" dirty="0"/>
              <a:t>nu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ADA830A-93AA-794A-642A-637B2363B593}"/>
              </a:ext>
            </a:extLst>
          </p:cNvPr>
          <p:cNvSpPr txBox="1"/>
          <p:nvPr/>
        </p:nvSpPr>
        <p:spPr>
          <a:xfrm>
            <a:off x="5744393" y="5437764"/>
            <a:ext cx="2950044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Loofhutten + 8</a:t>
            </a:r>
            <a:r>
              <a:rPr lang="nl-NL" sz="2600" baseline="30000" dirty="0"/>
              <a:t>e</a:t>
            </a:r>
            <a:r>
              <a:rPr lang="nl-NL" sz="2600" dirty="0"/>
              <a:t> dag </a:t>
            </a:r>
          </a:p>
          <a:p>
            <a:pPr algn="ctr"/>
            <a:r>
              <a:rPr lang="nl-NL" sz="2600" dirty="0" err="1"/>
              <a:t>Soekot</a:t>
            </a:r>
            <a:endParaRPr lang="nl-NL" sz="2600" dirty="0"/>
          </a:p>
          <a:p>
            <a:pPr algn="ctr"/>
            <a:r>
              <a:rPr lang="nl-NL" dirty="0"/>
              <a:t>(15-22/7)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0D0D92B-07E7-5230-4A6F-62127DD4B68F}"/>
              </a:ext>
            </a:extLst>
          </p:cNvPr>
          <p:cNvSpPr txBox="1"/>
          <p:nvPr/>
        </p:nvSpPr>
        <p:spPr>
          <a:xfrm>
            <a:off x="313978" y="2193762"/>
            <a:ext cx="1125361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Pesach</a:t>
            </a:r>
          </a:p>
          <a:p>
            <a:pPr algn="ctr"/>
            <a:r>
              <a:rPr lang="nl-NL" dirty="0"/>
              <a:t>(14/1)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A748D1F-83D0-B7B9-ACFE-2AC7634A738D}"/>
              </a:ext>
            </a:extLst>
          </p:cNvPr>
          <p:cNvSpPr txBox="1"/>
          <p:nvPr/>
        </p:nvSpPr>
        <p:spPr>
          <a:xfrm>
            <a:off x="5645090" y="2193762"/>
            <a:ext cx="1548632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Eersteling</a:t>
            </a:r>
          </a:p>
          <a:p>
            <a:pPr algn="ctr"/>
            <a:endParaRPr lang="nl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A75C480-890A-DC33-5C58-6F0BB1431FE4}"/>
              </a:ext>
            </a:extLst>
          </p:cNvPr>
          <p:cNvSpPr txBox="1"/>
          <p:nvPr/>
        </p:nvSpPr>
        <p:spPr>
          <a:xfrm>
            <a:off x="1966182" y="2196720"/>
            <a:ext cx="304912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Ongezuurde broden</a:t>
            </a:r>
          </a:p>
          <a:p>
            <a:pPr algn="ctr"/>
            <a:r>
              <a:rPr lang="nl-NL" dirty="0"/>
              <a:t>(15-21/1)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614F2D13-631D-D283-743A-487392C7617F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>
            <a:off x="1439339" y="2578483"/>
            <a:ext cx="526843" cy="29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C7FA0E09-45A3-055D-08CC-035DA7CBE499}"/>
              </a:ext>
            </a:extLst>
          </p:cNvPr>
          <p:cNvCxnSpPr>
            <a:cxnSpLocks/>
            <a:stCxn id="15" idx="3"/>
            <a:endCxn id="13" idx="1"/>
          </p:cNvCxnSpPr>
          <p:nvPr/>
        </p:nvCxnSpPr>
        <p:spPr>
          <a:xfrm flipV="1">
            <a:off x="5015302" y="2578483"/>
            <a:ext cx="629788" cy="29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Pijl: rechts 17">
            <a:extLst>
              <a:ext uri="{FF2B5EF4-FFF2-40B4-BE49-F238E27FC236}">
                <a16:creationId xmlns:a16="http://schemas.microsoft.com/office/drawing/2014/main" id="{3F8E46A0-FBA0-D574-DCED-40364767A5B4}"/>
              </a:ext>
            </a:extLst>
          </p:cNvPr>
          <p:cNvSpPr/>
          <p:nvPr/>
        </p:nvSpPr>
        <p:spPr>
          <a:xfrm>
            <a:off x="7611761" y="2336167"/>
            <a:ext cx="2239079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Pijl: rechts 18">
            <a:extLst>
              <a:ext uri="{FF2B5EF4-FFF2-40B4-BE49-F238E27FC236}">
                <a16:creationId xmlns:a16="http://schemas.microsoft.com/office/drawing/2014/main" id="{C19C3933-8775-81CD-9032-4698D1DED2AB}"/>
              </a:ext>
            </a:extLst>
          </p:cNvPr>
          <p:cNvSpPr/>
          <p:nvPr/>
        </p:nvSpPr>
        <p:spPr>
          <a:xfrm>
            <a:off x="8114269" y="3835498"/>
            <a:ext cx="1736571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ijl: rechts 19">
            <a:extLst>
              <a:ext uri="{FF2B5EF4-FFF2-40B4-BE49-F238E27FC236}">
                <a16:creationId xmlns:a16="http://schemas.microsoft.com/office/drawing/2014/main" id="{F4B71311-5896-530A-79C1-6336C4318AC0}"/>
              </a:ext>
            </a:extLst>
          </p:cNvPr>
          <p:cNvSpPr/>
          <p:nvPr/>
        </p:nvSpPr>
        <p:spPr>
          <a:xfrm>
            <a:off x="8883701" y="5780223"/>
            <a:ext cx="967140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F495509-BA8A-77E7-F18B-3234298C1608}"/>
              </a:ext>
            </a:extLst>
          </p:cNvPr>
          <p:cNvSpPr txBox="1"/>
          <p:nvPr/>
        </p:nvSpPr>
        <p:spPr>
          <a:xfrm>
            <a:off x="5168222" y="3431483"/>
            <a:ext cx="2502368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600" dirty="0"/>
              <a:t>Wekenfeest</a:t>
            </a:r>
          </a:p>
          <a:p>
            <a:pPr algn="ctr"/>
            <a:r>
              <a:rPr lang="nl-NL" sz="2600" dirty="0"/>
              <a:t>Pinksteren</a:t>
            </a:r>
          </a:p>
          <a:p>
            <a:pPr algn="ctr"/>
            <a:r>
              <a:rPr lang="nl-NL" sz="2600" dirty="0" err="1"/>
              <a:t>Shavuot</a:t>
            </a:r>
            <a:endParaRPr lang="nl-NL" sz="2600" dirty="0"/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7BFFC6B5-1155-6A49-DEC4-79ABD4E19656}"/>
              </a:ext>
            </a:extLst>
          </p:cNvPr>
          <p:cNvCxnSpPr>
            <a:cxnSpLocks/>
          </p:cNvCxnSpPr>
          <p:nvPr/>
        </p:nvCxnSpPr>
        <p:spPr>
          <a:xfrm>
            <a:off x="6419406" y="2966161"/>
            <a:ext cx="0" cy="46532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78AAEB4A-C927-805D-6ADB-E10907370C36}"/>
              </a:ext>
            </a:extLst>
          </p:cNvPr>
          <p:cNvCxnSpPr>
            <a:cxnSpLocks/>
          </p:cNvCxnSpPr>
          <p:nvPr/>
        </p:nvCxnSpPr>
        <p:spPr>
          <a:xfrm>
            <a:off x="10138946" y="3024758"/>
            <a:ext cx="140410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A27A2521-6C42-9711-6DC8-52ED1FFB1DF9}"/>
              </a:ext>
            </a:extLst>
          </p:cNvPr>
          <p:cNvCxnSpPr>
            <a:cxnSpLocks/>
          </p:cNvCxnSpPr>
          <p:nvPr/>
        </p:nvCxnSpPr>
        <p:spPr>
          <a:xfrm>
            <a:off x="10138946" y="5576263"/>
            <a:ext cx="140410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2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54718</TotalTime>
  <Words>1709</Words>
  <Application>Microsoft Office PowerPoint</Application>
  <PresentationFormat>Breedbeeld</PresentationFormat>
  <Paragraphs>269</Paragraphs>
  <Slides>28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WSHD</dc:creator>
  <cp:lastModifiedBy>Los, Bastiaan (RWS ZD)</cp:lastModifiedBy>
  <cp:revision>1310</cp:revision>
  <cp:lastPrinted>2023-04-06T16:54:24Z</cp:lastPrinted>
  <dcterms:created xsi:type="dcterms:W3CDTF">2021-06-22T06:00:51Z</dcterms:created>
  <dcterms:modified xsi:type="dcterms:W3CDTF">2024-10-02T20:10:03Z</dcterms:modified>
</cp:coreProperties>
</file>