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9"/>
  </p:notesMasterIdLst>
  <p:sldIdLst>
    <p:sldId id="1111" r:id="rId3"/>
    <p:sldId id="257" r:id="rId4"/>
    <p:sldId id="1121" r:id="rId5"/>
    <p:sldId id="1118" r:id="rId6"/>
    <p:sldId id="278" r:id="rId7"/>
    <p:sldId id="932" r:id="rId8"/>
    <p:sldId id="929" r:id="rId9"/>
    <p:sldId id="258" r:id="rId10"/>
    <p:sldId id="267" r:id="rId11"/>
    <p:sldId id="1114" r:id="rId12"/>
    <p:sldId id="1115" r:id="rId13"/>
    <p:sldId id="259" r:id="rId14"/>
    <p:sldId id="931" r:id="rId15"/>
    <p:sldId id="269" r:id="rId16"/>
    <p:sldId id="260" r:id="rId17"/>
    <p:sldId id="270" r:id="rId18"/>
    <p:sldId id="1117" r:id="rId19"/>
    <p:sldId id="937" r:id="rId20"/>
    <p:sldId id="273" r:id="rId21"/>
    <p:sldId id="276" r:id="rId22"/>
    <p:sldId id="289" r:id="rId23"/>
    <p:sldId id="1119" r:id="rId24"/>
    <p:sldId id="263" r:id="rId25"/>
    <p:sldId id="905" r:id="rId26"/>
    <p:sldId id="288" r:id="rId27"/>
    <p:sldId id="1112" r:id="rId2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BEB"/>
    <a:srgbClr val="BF95DF"/>
    <a:srgbClr val="2FA4BB"/>
    <a:srgbClr val="75C4FF"/>
    <a:srgbClr val="FFBE05"/>
    <a:srgbClr val="CC9900"/>
    <a:srgbClr val="96C0AB"/>
    <a:srgbClr val="0099CC"/>
    <a:srgbClr val="94A67E"/>
    <a:srgbClr val="6B7C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2292" autoAdjust="0"/>
  </p:normalViewPr>
  <p:slideViewPr>
    <p:cSldViewPr snapToGrid="0">
      <p:cViewPr varScale="1">
        <p:scale>
          <a:sx n="69" d="100"/>
          <a:sy n="69" d="100"/>
        </p:scale>
        <p:origin x="1440"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9" d="100"/>
          <a:sy n="69" d="100"/>
        </p:scale>
        <p:origin x="207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40782CA-23C6-4AB1-B00C-E51DE51E7F36}" type="datetimeFigureOut">
              <a:rPr lang="nl-NL" smtClean="0"/>
              <a:t>24-11-2023</a:t>
            </a:fld>
            <a:endParaRPr lang="nl-NL"/>
          </a:p>
        </p:txBody>
      </p:sp>
      <p:sp>
        <p:nvSpPr>
          <p:cNvPr id="4" name="Tijdelijke aanduiding voor dia-afbeelding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4188856-4671-4F09-9A56-F1465BCC2054}" type="slidenum">
              <a:rPr lang="nl-NL" smtClean="0"/>
              <a:t>‹nr.›</a:t>
            </a:fld>
            <a:endParaRPr lang="nl-NL"/>
          </a:p>
        </p:txBody>
      </p:sp>
    </p:spTree>
    <p:extLst>
      <p:ext uri="{BB962C8B-B14F-4D97-AF65-F5344CB8AC3E}">
        <p14:creationId xmlns:p14="http://schemas.microsoft.com/office/powerpoint/2010/main" val="93928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4188856-4671-4F09-9A56-F1465BCC2054}" type="slidenum">
              <a:rPr lang="nl-NL" smtClean="0"/>
              <a:t>1</a:t>
            </a:fld>
            <a:endParaRPr lang="nl-NL"/>
          </a:p>
        </p:txBody>
      </p:sp>
    </p:spTree>
    <p:extLst>
      <p:ext uri="{BB962C8B-B14F-4D97-AF65-F5344CB8AC3E}">
        <p14:creationId xmlns:p14="http://schemas.microsoft.com/office/powerpoint/2010/main" val="141741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nl-NL"/>
              <a:t>Klik om de stijl te bewerken</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11/24/2023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nl-NL"/>
              <a:t>Klik om de stijl te bewerken</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1B80C674-7DFC-42FE-B9CD-82963CDB1557}" type="datetimeFigureOut">
              <a:rPr lang="en-US" dirty="0"/>
              <a:t>11/24/2023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nl-NL"/>
              <a:t>Klik om de stijl te bewerken</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2076456F-F47D-4F25-8053-2A695DA0CA7D}" type="datetimeFigureOut">
              <a:rPr lang="en-US" dirty="0"/>
              <a:t>11/24/2023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nl-NL"/>
              <a:t>Klik om de stijl te bewerken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5D6C7379-69CC-4837-9905-BEBA22830C8A}" type="datetimeFigureOut">
              <a:rPr lang="en-US" dirty="0"/>
              <a:t>11/24/2023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nl-NL"/>
              <a:t>Klik om de stijl te bewerken</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49EB8B7E-8AEE-4F10-BFEE-C999AD004D36}" type="datetimeFigureOut">
              <a:rPr lang="en-US" dirty="0"/>
              <a:t>11/24/2023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nl-NL"/>
              <a:t>Klik om de stijl te bewerken</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l-NL"/>
              <a:t>Tekststijl van het model bewerken</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l-NL"/>
              <a:t>Tekststijl van het model bewerken</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3" name="Date Placeholder 2"/>
          <p:cNvSpPr>
            <a:spLocks noGrp="1"/>
          </p:cNvSpPr>
          <p:nvPr>
            <p:ph type="dt" sz="half" idx="10"/>
          </p:nvPr>
        </p:nvSpPr>
        <p:spPr/>
        <p:txBody>
          <a:bodyPr/>
          <a:lstStyle/>
          <a:p>
            <a:fld id="{8668F3F9-58BC-440B-B37B-805B9055EF92}" type="datetimeFigureOut">
              <a:rPr lang="en-US" dirty="0"/>
              <a:t>11/24/2023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nl-NL"/>
              <a:t>Klik om de stijl te bewerken</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3" name="Date Placeholder 2"/>
          <p:cNvSpPr>
            <a:spLocks noGrp="1"/>
          </p:cNvSpPr>
          <p:nvPr>
            <p:ph type="dt" sz="half" idx="10"/>
          </p:nvPr>
        </p:nvSpPr>
        <p:spPr/>
        <p:txBody>
          <a:bodyPr/>
          <a:lstStyle/>
          <a:p>
            <a:fld id="{0D5A53AF-48EA-489D-8260-9DCAB666386A}" type="datetimeFigureOut">
              <a:rPr lang="en-US" dirty="0"/>
              <a:t>11/24/2023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386334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155338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846197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88775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1615118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1396600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3595523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2605878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3250428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1114010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4CE1D1-0CD5-4F25-9322-0633DFB55285}" type="datetimeFigureOut">
              <a:rPr lang="nl-NL" smtClean="0"/>
              <a:pPr/>
              <a:t>24-11-2023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C26CDD-91F4-4426-97D4-33612B2E2F6D}" type="slidenum">
              <a:rPr lang="nl-NL" smtClean="0"/>
              <a:pPr/>
              <a:t>‹nr.›</a:t>
            </a:fld>
            <a:endParaRPr lang="nl-NL"/>
          </a:p>
        </p:txBody>
      </p:sp>
    </p:spTree>
    <p:extLst>
      <p:ext uri="{BB962C8B-B14F-4D97-AF65-F5344CB8AC3E}">
        <p14:creationId xmlns:p14="http://schemas.microsoft.com/office/powerpoint/2010/main" val="414683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nl-NL"/>
              <a:t>Klik om de stijl te bewerken</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840000" y="2505075"/>
            <a:ext cx="3768912"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l-NL"/>
              <a:t>Tekststijl van het model bewerken</a:t>
            </a:r>
          </a:p>
        </p:txBody>
      </p:sp>
      <p:sp>
        <p:nvSpPr>
          <p:cNvPr id="6" name="Content Placeholder 5"/>
          <p:cNvSpPr>
            <a:spLocks noGrp="1"/>
          </p:cNvSpPr>
          <p:nvPr>
            <p:ph sz="quarter" idx="4"/>
          </p:nvPr>
        </p:nvSpPr>
        <p:spPr>
          <a:xfrm>
            <a:off x="4739880" y="2505075"/>
            <a:ext cx="377666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11/24/2023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11/24/2023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11/24/2023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F7D1BD23-6E54-4D9D-AD88-A2813C73CC25}" type="datetimeFigureOut">
              <a:rPr lang="en-US" dirty="0"/>
              <a:t>11/24/2023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1471A834-4F3C-4AF9-9C74-05EC35A0F292}" type="datetimeFigureOut">
              <a:rPr lang="en-US" dirty="0"/>
              <a:t>11/24/2023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CE1D1-0CD5-4F25-9322-0633DFB55285}" type="datetimeFigureOut">
              <a:rPr lang="nl-NL" smtClean="0"/>
              <a:pPr/>
              <a:t>24-11-2023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26CDD-91F4-4426-97D4-33612B2E2F6D}" type="slidenum">
              <a:rPr lang="nl-NL" smtClean="0"/>
              <a:pPr/>
              <a:t>‹nr.›</a:t>
            </a:fld>
            <a:endParaRPr lang="nl-NL"/>
          </a:p>
        </p:txBody>
      </p:sp>
    </p:spTree>
    <p:extLst>
      <p:ext uri="{BB962C8B-B14F-4D97-AF65-F5344CB8AC3E}">
        <p14:creationId xmlns:p14="http://schemas.microsoft.com/office/powerpoint/2010/main" val="216796742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4D62D-048A-48C9-9DD0-2248A18C7E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81"/>
          <a:stretch/>
        </p:blipFill>
        <p:spPr>
          <a:xfrm>
            <a:off x="5132749" y="7640"/>
            <a:ext cx="3058356" cy="4419378"/>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FC741212-1240-B188-AC96-624614E25A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51" y="26934"/>
            <a:ext cx="3043952" cy="4673939"/>
          </a:xfrm>
          <a:prstGeom prst="rect">
            <a:avLst/>
          </a:prstGeom>
        </p:spPr>
      </p:pic>
      <p:pic>
        <p:nvPicPr>
          <p:cNvPr id="11" name="Afbeelding 10">
            <a:extLst>
              <a:ext uri="{FF2B5EF4-FFF2-40B4-BE49-F238E27FC236}">
                <a16:creationId xmlns:a16="http://schemas.microsoft.com/office/drawing/2014/main" id="{CC122219-F10A-4173-9F1F-CF9165846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85" y="2312456"/>
            <a:ext cx="2755010" cy="4229123"/>
          </a:xfrm>
          <a:prstGeom prst="rect">
            <a:avLst/>
          </a:prstGeom>
        </p:spPr>
      </p:pic>
      <p:pic>
        <p:nvPicPr>
          <p:cNvPr id="5" name="Afbeelding 4" descr="Voorkant cover De Hemelse Voedselbank.jpg"/>
          <p:cNvPicPr>
            <a:picLocks noChangeAspect="1"/>
          </p:cNvPicPr>
          <p:nvPr/>
        </p:nvPicPr>
        <p:blipFill>
          <a:blip r:embed="rId6" cstate="print"/>
          <a:stretch>
            <a:fillRect/>
          </a:stretch>
        </p:blipFill>
        <p:spPr>
          <a:xfrm rot="1973492">
            <a:off x="6255721" y="3341487"/>
            <a:ext cx="2366099" cy="3717032"/>
          </a:xfrm>
          <a:prstGeom prst="rect">
            <a:avLst/>
          </a:prstGeom>
        </p:spPr>
      </p:pic>
      <p:sp>
        <p:nvSpPr>
          <p:cNvPr id="2" name="Tekstvak 1">
            <a:extLst>
              <a:ext uri="{FF2B5EF4-FFF2-40B4-BE49-F238E27FC236}">
                <a16:creationId xmlns:a16="http://schemas.microsoft.com/office/drawing/2014/main" id="{2F0F082F-97EF-C61A-E06B-B788CFE19DBD}"/>
              </a:ext>
            </a:extLst>
          </p:cNvPr>
          <p:cNvSpPr txBox="1"/>
          <p:nvPr/>
        </p:nvSpPr>
        <p:spPr>
          <a:xfrm>
            <a:off x="-15022" y="5688450"/>
            <a:ext cx="2407267" cy="584775"/>
          </a:xfrm>
          <a:prstGeom prst="rect">
            <a:avLst/>
          </a:prstGeom>
          <a:solidFill>
            <a:srgbClr val="53FFA1"/>
          </a:solidFill>
        </p:spPr>
        <p:txBody>
          <a:bodyPr wrap="square" rtlCol="0">
            <a:spAutoFit/>
          </a:bodyPr>
          <a:lstStyle/>
          <a:p>
            <a:r>
              <a:rPr lang="nl-NL" sz="3200" dirty="0">
                <a:solidFill>
                  <a:schemeClr val="bg1"/>
                </a:solidFill>
              </a:rPr>
              <a:t>Nieuwsbrief?</a:t>
            </a:r>
          </a:p>
        </p:txBody>
      </p:sp>
      <p:sp>
        <p:nvSpPr>
          <p:cNvPr id="7" name="Tekstvak 6">
            <a:extLst>
              <a:ext uri="{FF2B5EF4-FFF2-40B4-BE49-F238E27FC236}">
                <a16:creationId xmlns:a16="http://schemas.microsoft.com/office/drawing/2014/main" id="{9D2808E6-DCC6-2ACA-421E-9E3B1FC1E1EC}"/>
              </a:ext>
            </a:extLst>
          </p:cNvPr>
          <p:cNvSpPr txBox="1"/>
          <p:nvPr/>
        </p:nvSpPr>
        <p:spPr>
          <a:xfrm>
            <a:off x="3228944" y="743094"/>
            <a:ext cx="1739563" cy="707886"/>
          </a:xfrm>
          <a:prstGeom prst="rect">
            <a:avLst/>
          </a:prstGeom>
          <a:solidFill>
            <a:srgbClr val="FFFF00"/>
          </a:solidFill>
          <a:ln w="57150">
            <a:solidFill>
              <a:srgbClr val="005426"/>
            </a:solidFill>
          </a:ln>
        </p:spPr>
        <p:txBody>
          <a:bodyPr wrap="square" rtlCol="0">
            <a:spAutoFit/>
          </a:bodyPr>
          <a:lstStyle/>
          <a:p>
            <a:r>
              <a:rPr lang="nl-NL" sz="4000" dirty="0">
                <a:solidFill>
                  <a:schemeClr val="bg1"/>
                </a:solidFill>
              </a:rPr>
              <a:t>Boeken</a:t>
            </a:r>
          </a:p>
        </p:txBody>
      </p:sp>
      <p:sp>
        <p:nvSpPr>
          <p:cNvPr id="8" name="Tekstvak 7">
            <a:extLst>
              <a:ext uri="{FF2B5EF4-FFF2-40B4-BE49-F238E27FC236}">
                <a16:creationId xmlns:a16="http://schemas.microsoft.com/office/drawing/2014/main" id="{ECD84779-B087-6B80-C498-E8B1AB4459F2}"/>
              </a:ext>
            </a:extLst>
          </p:cNvPr>
          <p:cNvSpPr txBox="1"/>
          <p:nvPr/>
        </p:nvSpPr>
        <p:spPr>
          <a:xfrm>
            <a:off x="-15022" y="6273225"/>
            <a:ext cx="3925765" cy="584775"/>
          </a:xfrm>
          <a:prstGeom prst="rect">
            <a:avLst/>
          </a:prstGeom>
          <a:solidFill>
            <a:srgbClr val="53FFA1"/>
          </a:solidFill>
        </p:spPr>
        <p:txBody>
          <a:bodyPr wrap="square" rtlCol="0">
            <a:spAutoFit/>
          </a:bodyPr>
          <a:lstStyle/>
          <a:p>
            <a:r>
              <a:rPr lang="nl-NL" sz="3200" dirty="0">
                <a:solidFill>
                  <a:schemeClr val="bg1"/>
                </a:solidFill>
              </a:rPr>
              <a:t>www.enoordermeer.nl</a:t>
            </a:r>
          </a:p>
        </p:txBody>
      </p:sp>
    </p:spTree>
    <p:extLst>
      <p:ext uri="{BB962C8B-B14F-4D97-AF65-F5344CB8AC3E}">
        <p14:creationId xmlns:p14="http://schemas.microsoft.com/office/powerpoint/2010/main" val="1146577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3D2D-7544-4265-6F2A-3376D885ED73}"/>
              </a:ext>
            </a:extLst>
          </p:cNvPr>
          <p:cNvSpPr>
            <a:spLocks noGrp="1"/>
          </p:cNvSpPr>
          <p:nvPr>
            <p:ph type="title"/>
          </p:nvPr>
        </p:nvSpPr>
        <p:spPr>
          <a:xfrm>
            <a:off x="153087" y="985165"/>
            <a:ext cx="2336223" cy="784801"/>
          </a:xfrm>
        </p:spPr>
        <p:txBody>
          <a:bodyPr/>
          <a:lstStyle/>
          <a:p>
            <a:r>
              <a:rPr lang="nl-NL" dirty="0" err="1"/>
              <a:t>Henoch</a:t>
            </a:r>
            <a:endParaRPr lang="nl-NL" dirty="0"/>
          </a:p>
        </p:txBody>
      </p:sp>
      <p:pic>
        <p:nvPicPr>
          <p:cNvPr id="1026" name="Picture 2" descr="()">
            <a:extLst>
              <a:ext uri="{FF2B5EF4-FFF2-40B4-BE49-F238E27FC236}">
                <a16:creationId xmlns:a16="http://schemas.microsoft.com/office/drawing/2014/main" id="{485E7A30-333C-43E6-9E1F-32440CBC2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902" y="108621"/>
            <a:ext cx="3136035" cy="4102868"/>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C8ECF19E-B662-D63E-76F3-C11D017F7EB3}"/>
              </a:ext>
            </a:extLst>
          </p:cNvPr>
          <p:cNvSpPr txBox="1"/>
          <p:nvPr/>
        </p:nvSpPr>
        <p:spPr>
          <a:xfrm>
            <a:off x="153087" y="108621"/>
            <a:ext cx="6340589" cy="461665"/>
          </a:xfrm>
          <a:prstGeom prst="rect">
            <a:avLst/>
          </a:prstGeom>
          <a:solidFill>
            <a:srgbClr val="F6E566"/>
          </a:solidFill>
        </p:spPr>
        <p:txBody>
          <a:bodyPr wrap="square">
            <a:spAutoFit/>
          </a:bodyPr>
          <a:lstStyle/>
          <a:p>
            <a:r>
              <a:rPr lang="nl-NL" sz="2400" dirty="0">
                <a:solidFill>
                  <a:schemeClr val="bg1"/>
                </a:solidFill>
              </a:rPr>
              <a:t>https://wimjongman.nl/artikelen/henoch-nl.html</a:t>
            </a:r>
          </a:p>
        </p:txBody>
      </p:sp>
      <p:sp>
        <p:nvSpPr>
          <p:cNvPr id="16" name="Tijdelijke aanduiding voor inhoud 15">
            <a:extLst>
              <a:ext uri="{FF2B5EF4-FFF2-40B4-BE49-F238E27FC236}">
                <a16:creationId xmlns:a16="http://schemas.microsoft.com/office/drawing/2014/main" id="{CA0C80AF-5920-CEC1-EA0A-A1FD695AEB68}"/>
              </a:ext>
            </a:extLst>
          </p:cNvPr>
          <p:cNvSpPr>
            <a:spLocks noGrp="1"/>
          </p:cNvSpPr>
          <p:nvPr>
            <p:ph sz="half" idx="1"/>
          </p:nvPr>
        </p:nvSpPr>
        <p:spPr>
          <a:xfrm>
            <a:off x="3136371" y="6258802"/>
            <a:ext cx="2117361" cy="461666"/>
          </a:xfrm>
          <a:solidFill>
            <a:srgbClr val="860000"/>
          </a:solidFill>
        </p:spPr>
        <p:txBody>
          <a:bodyPr>
            <a:noAutofit/>
          </a:bodyPr>
          <a:lstStyle/>
          <a:p>
            <a:pPr marL="0" indent="0">
              <a:buNone/>
            </a:pPr>
            <a:r>
              <a:rPr lang="nl-NL" sz="2400" dirty="0"/>
              <a:t>Overal te koop</a:t>
            </a:r>
          </a:p>
        </p:txBody>
      </p:sp>
      <p:pic>
        <p:nvPicPr>
          <p:cNvPr id="1028" name="Picture 4" descr="The Books of Enoch">
            <a:extLst>
              <a:ext uri="{FF2B5EF4-FFF2-40B4-BE49-F238E27FC236}">
                <a16:creationId xmlns:a16="http://schemas.microsoft.com/office/drawing/2014/main" id="{643C4F9C-787B-27D8-734D-C1B7D7629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63" y="2236105"/>
            <a:ext cx="2982308" cy="4484363"/>
          </a:xfrm>
          <a:prstGeom prst="rect">
            <a:avLst/>
          </a:prstGeom>
          <a:noFill/>
          <a:extLst>
            <a:ext uri="{909E8E84-426E-40DD-AFC4-6F175D3DCCD1}">
              <a14:hiddenFill xmlns:a14="http://schemas.microsoft.com/office/drawing/2010/main">
                <a:solidFill>
                  <a:srgbClr val="FFFFFF"/>
                </a:solidFill>
              </a14:hiddenFill>
            </a:ext>
          </a:extLst>
        </p:spPr>
      </p:pic>
      <p:sp>
        <p:nvSpPr>
          <p:cNvPr id="3" name="Rol: verticaal 2">
            <a:extLst>
              <a:ext uri="{FF2B5EF4-FFF2-40B4-BE49-F238E27FC236}">
                <a16:creationId xmlns:a16="http://schemas.microsoft.com/office/drawing/2014/main" id="{FB76FFF2-1698-9D47-DAE4-530D9E4591F3}"/>
              </a:ext>
            </a:extLst>
          </p:cNvPr>
          <p:cNvSpPr/>
          <p:nvPr/>
        </p:nvSpPr>
        <p:spPr>
          <a:xfrm>
            <a:off x="3323382" y="1377566"/>
            <a:ext cx="2336223" cy="4102868"/>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u="sng" dirty="0"/>
              <a:t>Gen.5:24</a:t>
            </a:r>
          </a:p>
          <a:p>
            <a:pPr algn="ctr"/>
            <a:r>
              <a:rPr lang="nl-NL" sz="2800" dirty="0" err="1"/>
              <a:t>Henoch</a:t>
            </a:r>
            <a:r>
              <a:rPr lang="nl-NL" sz="2800" dirty="0"/>
              <a:t> wandelde met God en God nam hem weg toen hij 365 was.</a:t>
            </a:r>
          </a:p>
        </p:txBody>
      </p:sp>
    </p:spTree>
    <p:extLst>
      <p:ext uri="{BB962C8B-B14F-4D97-AF65-F5344CB8AC3E}">
        <p14:creationId xmlns:p14="http://schemas.microsoft.com/office/powerpoint/2010/main" val="44419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3D2D-7544-4265-6F2A-3376D885ED73}"/>
              </a:ext>
            </a:extLst>
          </p:cNvPr>
          <p:cNvSpPr>
            <a:spLocks noGrp="1"/>
          </p:cNvSpPr>
          <p:nvPr>
            <p:ph type="title"/>
          </p:nvPr>
        </p:nvSpPr>
        <p:spPr>
          <a:xfrm>
            <a:off x="136168" y="339797"/>
            <a:ext cx="2189018" cy="2050472"/>
          </a:xfrm>
        </p:spPr>
        <p:txBody>
          <a:bodyPr>
            <a:normAutofit fontScale="90000"/>
          </a:bodyPr>
          <a:lstStyle/>
          <a:p>
            <a:r>
              <a:rPr lang="nl-NL" dirty="0" err="1"/>
              <a:t>Henoch</a:t>
            </a:r>
            <a:r>
              <a:rPr lang="nl-NL" dirty="0"/>
              <a:t> </a:t>
            </a:r>
            <a:r>
              <a:rPr lang="nl-NL" dirty="0" err="1"/>
              <a:t>beschrijftHemelse</a:t>
            </a:r>
            <a:br>
              <a:rPr lang="nl-NL" dirty="0"/>
            </a:br>
            <a:r>
              <a:rPr lang="nl-NL" dirty="0"/>
              <a:t>entiteiten</a:t>
            </a:r>
          </a:p>
        </p:txBody>
      </p:sp>
      <p:sp>
        <p:nvSpPr>
          <p:cNvPr id="9" name="Tijdelijke aanduiding voor inhoud 8">
            <a:extLst>
              <a:ext uri="{FF2B5EF4-FFF2-40B4-BE49-F238E27FC236}">
                <a16:creationId xmlns:a16="http://schemas.microsoft.com/office/drawing/2014/main" id="{03668E7C-154A-FAC8-AB22-C4B32F8E7CAB}"/>
              </a:ext>
            </a:extLst>
          </p:cNvPr>
          <p:cNvSpPr>
            <a:spLocks noGrp="1"/>
          </p:cNvSpPr>
          <p:nvPr>
            <p:ph sz="half" idx="1"/>
          </p:nvPr>
        </p:nvSpPr>
        <p:spPr>
          <a:xfrm>
            <a:off x="2830832" y="433135"/>
            <a:ext cx="6177000" cy="5991730"/>
          </a:xfrm>
          <a:solidFill>
            <a:schemeClr val="tx2">
              <a:lumMod val="60000"/>
              <a:lumOff val="40000"/>
            </a:schemeClr>
          </a:solidFill>
        </p:spPr>
        <p:txBody>
          <a:bodyPr>
            <a:noAutofit/>
          </a:bodyPr>
          <a:lstStyle/>
          <a:p>
            <a:pPr marL="457200" indent="-457200">
              <a:buFont typeface="+mj-lt"/>
              <a:buAutoNum type="arabicPeriod"/>
            </a:pPr>
            <a:r>
              <a:rPr lang="nl-NL" sz="2400" dirty="0">
                <a:solidFill>
                  <a:schemeClr val="bg1"/>
                </a:solidFill>
              </a:rPr>
              <a:t>Oude van dagen = Heer der heerscharen </a:t>
            </a:r>
          </a:p>
          <a:p>
            <a:pPr lvl="1">
              <a:buFont typeface="Corbel" panose="020B0503020204020204" pitchFamily="34" charset="0"/>
              <a:buChar char="-"/>
            </a:pPr>
            <a:r>
              <a:rPr lang="nl-NL" sz="2100" dirty="0" err="1">
                <a:solidFill>
                  <a:schemeClr val="bg1"/>
                </a:solidFill>
              </a:rPr>
              <a:t>Naard</a:t>
            </a:r>
            <a:r>
              <a:rPr lang="nl-NL" sz="2100" dirty="0">
                <a:solidFill>
                  <a:schemeClr val="bg1"/>
                </a:solidFill>
              </a:rPr>
              <a:t>. Bijbel ‘De </a:t>
            </a:r>
            <a:r>
              <a:rPr lang="nl-NL" sz="2100" dirty="0" err="1">
                <a:solidFill>
                  <a:schemeClr val="bg1"/>
                </a:solidFill>
              </a:rPr>
              <a:t>Omschaarde</a:t>
            </a:r>
            <a:r>
              <a:rPr lang="nl-NL" sz="2100" dirty="0">
                <a:solidFill>
                  <a:schemeClr val="bg1"/>
                </a:solidFill>
              </a:rPr>
              <a:t>’</a:t>
            </a:r>
          </a:p>
          <a:p>
            <a:pPr marL="457200" indent="-457200">
              <a:buFont typeface="+mj-lt"/>
              <a:buAutoNum type="arabicPeriod"/>
            </a:pPr>
            <a:r>
              <a:rPr lang="nl-NL" sz="2400" dirty="0">
                <a:solidFill>
                  <a:schemeClr val="bg1"/>
                </a:solidFill>
              </a:rPr>
              <a:t>Messias = Mensenzoon = Uitverkorene</a:t>
            </a:r>
          </a:p>
          <a:p>
            <a:pPr marL="457200" indent="-457200">
              <a:buFont typeface="+mj-lt"/>
              <a:buAutoNum type="arabicPeriod"/>
            </a:pPr>
            <a:r>
              <a:rPr lang="nl-NL" sz="2400" dirty="0">
                <a:solidFill>
                  <a:schemeClr val="bg1"/>
                </a:solidFill>
              </a:rPr>
              <a:t>Cherubs/Serafs/</a:t>
            </a:r>
            <a:r>
              <a:rPr lang="nl-NL" sz="2400" dirty="0" err="1">
                <a:solidFill>
                  <a:schemeClr val="bg1"/>
                </a:solidFill>
              </a:rPr>
              <a:t>Ofanen</a:t>
            </a:r>
            <a:r>
              <a:rPr lang="nl-NL" sz="2400" dirty="0">
                <a:solidFill>
                  <a:schemeClr val="bg1"/>
                </a:solidFill>
              </a:rPr>
              <a:t> </a:t>
            </a:r>
          </a:p>
          <a:p>
            <a:pPr lvl="1">
              <a:buFont typeface="Corbel" panose="020B0503020204020204" pitchFamily="34" charset="0"/>
              <a:buChar char="-"/>
            </a:pPr>
            <a:r>
              <a:rPr lang="nl-NL" sz="2100" dirty="0">
                <a:solidFill>
                  <a:schemeClr val="bg1"/>
                </a:solidFill>
                <a:sym typeface="Wingdings" panose="05000000000000000000" pitchFamily="2" charset="2"/>
              </a:rPr>
              <a:t>engelen </a:t>
            </a:r>
            <a:r>
              <a:rPr lang="nl-NL" sz="2100" dirty="0" err="1">
                <a:solidFill>
                  <a:schemeClr val="bg1"/>
                </a:solidFill>
                <a:sym typeface="Wingdings" panose="05000000000000000000" pitchFamily="2" charset="2"/>
              </a:rPr>
              <a:t>vd</a:t>
            </a:r>
            <a:r>
              <a:rPr lang="nl-NL" sz="2100" dirty="0">
                <a:solidFill>
                  <a:schemeClr val="bg1"/>
                </a:solidFill>
                <a:sym typeface="Wingdings" panose="05000000000000000000" pitchFamily="2" charset="2"/>
              </a:rPr>
              <a:t> Heerlijkheid</a:t>
            </a:r>
          </a:p>
          <a:p>
            <a:pPr lvl="1">
              <a:buFont typeface="Corbel" panose="020B0503020204020204" pitchFamily="34" charset="0"/>
              <a:buChar char="-"/>
            </a:pPr>
            <a:r>
              <a:rPr lang="nl-NL" sz="2100" dirty="0">
                <a:solidFill>
                  <a:schemeClr val="bg1"/>
                </a:solidFill>
                <a:sym typeface="Wingdings" panose="05000000000000000000" pitchFamily="2" charset="2"/>
              </a:rPr>
              <a:t>Bijbel: 6 vleugels</a:t>
            </a:r>
          </a:p>
          <a:p>
            <a:pPr lvl="1">
              <a:buFont typeface="Corbel" panose="020B0503020204020204" pitchFamily="34" charset="0"/>
              <a:buChar char="-"/>
            </a:pPr>
            <a:r>
              <a:rPr lang="nl-NL" sz="2100" dirty="0">
                <a:solidFill>
                  <a:schemeClr val="bg1"/>
                </a:solidFill>
                <a:sym typeface="Wingdings" panose="05000000000000000000" pitchFamily="2" charset="2"/>
              </a:rPr>
              <a:t>Bijbel: Satan was een </a:t>
            </a:r>
            <a:r>
              <a:rPr lang="nl-NL" sz="2000" dirty="0">
                <a:solidFill>
                  <a:schemeClr val="bg1"/>
                </a:solidFill>
                <a:sym typeface="Wingdings" panose="05000000000000000000" pitchFamily="2" charset="2"/>
              </a:rPr>
              <a:t>cherub</a:t>
            </a:r>
            <a:r>
              <a:rPr lang="nl-NL" sz="2000" dirty="0">
                <a:solidFill>
                  <a:schemeClr val="bg1"/>
                </a:solidFill>
              </a:rPr>
              <a:t> </a:t>
            </a:r>
            <a:r>
              <a:rPr lang="nl-NL" sz="2100" dirty="0">
                <a:solidFill>
                  <a:schemeClr val="bg1"/>
                </a:solidFill>
              </a:rPr>
              <a:t>(Ez.28:14)</a:t>
            </a:r>
            <a:r>
              <a:rPr lang="nl-NL" sz="2100" dirty="0">
                <a:solidFill>
                  <a:schemeClr val="bg1"/>
                </a:solidFill>
                <a:sym typeface="Wingdings" panose="05000000000000000000" pitchFamily="2" charset="2"/>
              </a:rPr>
              <a:t> </a:t>
            </a:r>
          </a:p>
          <a:p>
            <a:pPr lvl="1">
              <a:buFont typeface="Corbel" panose="020B0503020204020204" pitchFamily="34" charset="0"/>
              <a:buChar char="-"/>
            </a:pPr>
            <a:r>
              <a:rPr lang="nl-NL" sz="2100" dirty="0">
                <a:solidFill>
                  <a:schemeClr val="bg1"/>
                </a:solidFill>
                <a:sym typeface="Wingdings" panose="05000000000000000000" pitchFamily="2" charset="2"/>
              </a:rPr>
              <a:t>geven leiding aan engelen</a:t>
            </a:r>
            <a:endParaRPr lang="nl-NL" sz="2100" dirty="0">
              <a:solidFill>
                <a:schemeClr val="bg1"/>
              </a:solidFill>
            </a:endParaRPr>
          </a:p>
          <a:p>
            <a:pPr marL="457200" indent="-457200">
              <a:buFont typeface="+mj-lt"/>
              <a:buAutoNum type="arabicPeriod"/>
            </a:pPr>
            <a:r>
              <a:rPr lang="nl-NL" sz="2400" b="1" i="1" dirty="0">
                <a:solidFill>
                  <a:schemeClr val="bg1"/>
                </a:solidFill>
              </a:rPr>
              <a:t>Vier</a:t>
            </a:r>
            <a:r>
              <a:rPr lang="nl-NL" sz="2400" dirty="0">
                <a:solidFill>
                  <a:schemeClr val="bg1"/>
                </a:solidFill>
              </a:rPr>
              <a:t> speciale engelen </a:t>
            </a:r>
          </a:p>
          <a:p>
            <a:pPr lvl="1">
              <a:buFont typeface="Corbel" panose="020B0503020204020204" pitchFamily="34" charset="0"/>
              <a:buChar char="-"/>
            </a:pPr>
            <a:r>
              <a:rPr lang="nl-NL" sz="2100" dirty="0" err="1">
                <a:solidFill>
                  <a:schemeClr val="bg1"/>
                </a:solidFill>
                <a:sym typeface="Wingdings" panose="05000000000000000000" pitchFamily="2" charset="2"/>
              </a:rPr>
              <a:t>Henoch</a:t>
            </a:r>
            <a:r>
              <a:rPr lang="nl-NL" sz="2100" dirty="0">
                <a:solidFill>
                  <a:schemeClr val="bg1"/>
                </a:solidFill>
                <a:sym typeface="Wingdings" panose="05000000000000000000" pitchFamily="2" charset="2"/>
              </a:rPr>
              <a:t>: Mic</a:t>
            </a:r>
            <a:r>
              <a:rPr lang="nl-NL" sz="2100" dirty="0">
                <a:solidFill>
                  <a:schemeClr val="bg1"/>
                </a:solidFill>
              </a:rPr>
              <a:t>haël, </a:t>
            </a:r>
            <a:r>
              <a:rPr lang="nl-NL" sz="2100" dirty="0" err="1">
                <a:solidFill>
                  <a:schemeClr val="bg1"/>
                </a:solidFill>
              </a:rPr>
              <a:t>Raphaël</a:t>
            </a:r>
            <a:r>
              <a:rPr lang="nl-NL" sz="2100" dirty="0">
                <a:solidFill>
                  <a:schemeClr val="bg1"/>
                </a:solidFill>
              </a:rPr>
              <a:t>, </a:t>
            </a:r>
            <a:r>
              <a:rPr lang="nl-NL" sz="2100" dirty="0" err="1">
                <a:solidFill>
                  <a:schemeClr val="bg1"/>
                </a:solidFill>
              </a:rPr>
              <a:t>Gabriël</a:t>
            </a:r>
            <a:r>
              <a:rPr lang="nl-NL" sz="2100" dirty="0">
                <a:solidFill>
                  <a:schemeClr val="bg1"/>
                </a:solidFill>
              </a:rPr>
              <a:t>, </a:t>
            </a:r>
            <a:r>
              <a:rPr lang="nl-NL" sz="2100" dirty="0" err="1">
                <a:solidFill>
                  <a:schemeClr val="bg1"/>
                </a:solidFill>
              </a:rPr>
              <a:t>Penuël</a:t>
            </a:r>
            <a:endParaRPr lang="nl-NL" sz="2100" dirty="0">
              <a:solidFill>
                <a:schemeClr val="bg1"/>
              </a:solidFill>
              <a:sym typeface="Wingdings" panose="05000000000000000000" pitchFamily="2" charset="2"/>
            </a:endParaRPr>
          </a:p>
          <a:p>
            <a:pPr lvl="1">
              <a:buFont typeface="Corbel" panose="020B0503020204020204" pitchFamily="34" charset="0"/>
              <a:buChar char="-"/>
            </a:pPr>
            <a:r>
              <a:rPr lang="nl-NL" sz="2100" dirty="0">
                <a:solidFill>
                  <a:schemeClr val="bg1"/>
                </a:solidFill>
                <a:sym typeface="Wingdings" panose="05000000000000000000" pitchFamily="2" charset="2"/>
              </a:rPr>
              <a:t>onlosmakelijk verbonden met </a:t>
            </a:r>
            <a:r>
              <a:rPr lang="nl-NL" sz="2100" u="sng" dirty="0">
                <a:solidFill>
                  <a:schemeClr val="bg1"/>
                </a:solidFill>
                <a:sym typeface="Wingdings" panose="05000000000000000000" pitchFamily="2" charset="2"/>
              </a:rPr>
              <a:t>de troon</a:t>
            </a:r>
            <a:r>
              <a:rPr lang="nl-NL" sz="2100" dirty="0">
                <a:solidFill>
                  <a:schemeClr val="bg1"/>
                </a:solidFill>
                <a:sym typeface="Wingdings" panose="05000000000000000000" pitchFamily="2" charset="2"/>
              </a:rPr>
              <a:t> van JHWH</a:t>
            </a:r>
          </a:p>
          <a:p>
            <a:pPr lvl="1">
              <a:buFont typeface="Corbel" panose="020B0503020204020204" pitchFamily="34" charset="0"/>
              <a:buChar char="-"/>
            </a:pPr>
            <a:r>
              <a:rPr lang="nl-NL" sz="2100" dirty="0">
                <a:solidFill>
                  <a:schemeClr val="bg1"/>
                </a:solidFill>
                <a:sym typeface="Wingdings" panose="05000000000000000000" pitchFamily="2" charset="2"/>
              </a:rPr>
              <a:t>Bijbel: 6 vleugels of 4 vleugels + 2 wielen, ogen</a:t>
            </a:r>
          </a:p>
          <a:p>
            <a:pPr lvl="1">
              <a:buFont typeface="Corbel" panose="020B0503020204020204" pitchFamily="34" charset="0"/>
              <a:buChar char="-"/>
            </a:pPr>
            <a:r>
              <a:rPr lang="nl-NL" sz="2100" dirty="0">
                <a:solidFill>
                  <a:schemeClr val="bg1"/>
                </a:solidFill>
                <a:sym typeface="Wingdings" panose="05000000000000000000" pitchFamily="2" charset="2"/>
              </a:rPr>
              <a:t>Bijbel: elk 4 gezichten</a:t>
            </a:r>
          </a:p>
          <a:p>
            <a:pPr lvl="1">
              <a:buFont typeface="Corbel" panose="020B0503020204020204" pitchFamily="34" charset="0"/>
              <a:buChar char="-"/>
            </a:pPr>
            <a:r>
              <a:rPr lang="nl-NL" sz="2100" dirty="0">
                <a:solidFill>
                  <a:schemeClr val="bg1"/>
                </a:solidFill>
                <a:sym typeface="Wingdings" panose="05000000000000000000" pitchFamily="2" charset="2"/>
              </a:rPr>
              <a:t>Bijbel: 4 wezens/dieren  speciale cherubs?</a:t>
            </a:r>
            <a:endParaRPr lang="nl-NL" sz="2100" dirty="0">
              <a:solidFill>
                <a:schemeClr val="bg1"/>
              </a:solidFill>
            </a:endParaRPr>
          </a:p>
          <a:p>
            <a:pPr marL="457200" indent="-457200">
              <a:buFont typeface="+mj-lt"/>
              <a:buAutoNum type="arabicPeriod"/>
            </a:pPr>
            <a:r>
              <a:rPr lang="nl-NL" sz="2400" dirty="0">
                <a:solidFill>
                  <a:schemeClr val="bg1"/>
                </a:solidFill>
              </a:rPr>
              <a:t>Schare gewone engelen 10.000 x 10.000</a:t>
            </a:r>
            <a:endParaRPr lang="nl-NL" sz="1800" dirty="0">
              <a:solidFill>
                <a:schemeClr val="bg1"/>
              </a:solidFill>
            </a:endParaRPr>
          </a:p>
          <a:p>
            <a:pPr lvl="1">
              <a:buFont typeface="Corbel" panose="020B0503020204020204" pitchFamily="34" charset="0"/>
              <a:buChar char="-"/>
            </a:pPr>
            <a:r>
              <a:rPr lang="nl-NL" sz="2100" dirty="0" err="1">
                <a:solidFill>
                  <a:schemeClr val="bg1"/>
                </a:solidFill>
                <a:sym typeface="Wingdings" panose="05000000000000000000" pitchFamily="2" charset="2"/>
              </a:rPr>
              <a:t>Wrsch</a:t>
            </a:r>
            <a:r>
              <a:rPr lang="nl-NL" sz="2100" dirty="0">
                <a:solidFill>
                  <a:schemeClr val="bg1"/>
                </a:solidFill>
                <a:sym typeface="Wingdings" panose="05000000000000000000" pitchFamily="2" charset="2"/>
              </a:rPr>
              <a:t>. geen vleugels</a:t>
            </a:r>
            <a:endParaRPr lang="nl-NL" sz="2100" dirty="0">
              <a:solidFill>
                <a:schemeClr val="bg1"/>
              </a:solidFill>
            </a:endParaRPr>
          </a:p>
        </p:txBody>
      </p:sp>
      <p:pic>
        <p:nvPicPr>
          <p:cNvPr id="1026" name="Picture 2" descr="()">
            <a:extLst>
              <a:ext uri="{FF2B5EF4-FFF2-40B4-BE49-F238E27FC236}">
                <a16:creationId xmlns:a16="http://schemas.microsoft.com/office/drawing/2014/main" id="{485E7A30-333C-43E6-9E1F-32440CBC2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68" y="3122574"/>
            <a:ext cx="2524113" cy="330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9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 calcmode="lin" valueType="num">
                                      <p:cBhvr additive="base">
                                        <p:cTn id="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9" end="9"/>
                                            </p:txEl>
                                          </p:spTgt>
                                        </p:tgtEl>
                                        <p:attrNameLst>
                                          <p:attrName>style.visibility</p:attrName>
                                        </p:attrNameLst>
                                      </p:cBhvr>
                                      <p:to>
                                        <p:strVal val="visible"/>
                                      </p:to>
                                    </p:set>
                                    <p:anim calcmode="lin" valueType="num">
                                      <p:cBhvr additive="base">
                                        <p:cTn id="1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10" end="10"/>
                                            </p:txEl>
                                          </p:spTgt>
                                        </p:tgtEl>
                                        <p:attrNameLst>
                                          <p:attrName>style.visibility</p:attrName>
                                        </p:attrNameLst>
                                      </p:cBhvr>
                                      <p:to>
                                        <p:strVal val="visible"/>
                                      </p:to>
                                    </p:set>
                                    <p:anim calcmode="lin" valueType="num">
                                      <p:cBhvr additive="base">
                                        <p:cTn id="15"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anim calcmode="lin" valueType="num">
                                      <p:cBhvr additive="base">
                                        <p:cTn id="1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12" end="12"/>
                                            </p:txEl>
                                          </p:spTgt>
                                        </p:tgtEl>
                                        <p:attrNameLst>
                                          <p:attrName>style.visibility</p:attrName>
                                        </p:attrNameLst>
                                      </p:cBhvr>
                                      <p:to>
                                        <p:strVal val="visible"/>
                                      </p:to>
                                    </p:set>
                                    <p:anim calcmode="lin" valueType="num">
                                      <p:cBhvr additive="base">
                                        <p:cTn id="23"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2" end="1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13" end="13"/>
                                            </p:txEl>
                                          </p:spTgt>
                                        </p:tgtEl>
                                        <p:attrNameLst>
                                          <p:attrName>style.visibility</p:attrName>
                                        </p:attrNameLst>
                                      </p:cBhvr>
                                      <p:to>
                                        <p:strVal val="visible"/>
                                      </p:to>
                                    </p:set>
                                    <p:anim calcmode="lin" valueType="num">
                                      <p:cBhvr additive="base">
                                        <p:cTn id="27"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0733A2F-E822-4623-A5B4-8871D7DEBA61}"/>
              </a:ext>
            </a:extLst>
          </p:cNvPr>
          <p:cNvSpPr>
            <a:spLocks noGrp="1"/>
          </p:cNvSpPr>
          <p:nvPr>
            <p:ph sz="half" idx="2"/>
          </p:nvPr>
        </p:nvSpPr>
        <p:spPr>
          <a:xfrm>
            <a:off x="74959" y="1183994"/>
            <a:ext cx="4912678" cy="4967424"/>
          </a:xfrm>
        </p:spPr>
        <p:txBody>
          <a:bodyPr>
            <a:noAutofit/>
          </a:bodyPr>
          <a:lstStyle/>
          <a:p>
            <a:r>
              <a:rPr lang="nl-NL" sz="2400" i="1" dirty="0"/>
              <a:t>De HEERE sprak tot Mozes van </a:t>
            </a:r>
            <a:r>
              <a:rPr lang="nl-NL" sz="2400" i="1" dirty="0">
                <a:solidFill>
                  <a:schemeClr val="accent6">
                    <a:lumMod val="60000"/>
                    <a:lumOff val="40000"/>
                  </a:schemeClr>
                </a:solidFill>
              </a:rPr>
              <a:t>aangezicht tot aangezicht</a:t>
            </a:r>
            <a:r>
              <a:rPr lang="nl-NL" sz="2400" i="1" dirty="0"/>
              <a:t>, zoals een man met zijn vriend spreekt. (Ex.33:11)</a:t>
            </a:r>
          </a:p>
          <a:p>
            <a:r>
              <a:rPr lang="nl-NL" sz="2400" dirty="0"/>
              <a:t>Hoe kan dat? (Ex.33:20)</a:t>
            </a:r>
          </a:p>
          <a:p>
            <a:r>
              <a:rPr lang="nl-NL" sz="2400" i="1" dirty="0"/>
              <a:t>Als iemand onder u een profeet is, maak Ik, de HEERE, Mij door een </a:t>
            </a:r>
            <a:r>
              <a:rPr lang="nl-NL" sz="2400" b="1" i="1" dirty="0">
                <a:solidFill>
                  <a:schemeClr val="accent6">
                    <a:lumMod val="60000"/>
                    <a:lumOff val="40000"/>
                  </a:schemeClr>
                </a:solidFill>
              </a:rPr>
              <a:t>visioen</a:t>
            </a:r>
            <a:r>
              <a:rPr lang="nl-NL" sz="2400" i="1" dirty="0"/>
              <a:t> aan hem bekend, spreek Ik met hem door een </a:t>
            </a:r>
            <a:r>
              <a:rPr lang="nl-NL" sz="2400" b="1" i="1" dirty="0">
                <a:solidFill>
                  <a:schemeClr val="accent6">
                    <a:lumMod val="60000"/>
                    <a:lumOff val="40000"/>
                  </a:schemeClr>
                </a:solidFill>
              </a:rPr>
              <a:t>droom</a:t>
            </a:r>
            <a:r>
              <a:rPr lang="nl-NL" sz="2400" i="1" dirty="0"/>
              <a:t>. Maar zo doe Ik niet tegenover </a:t>
            </a:r>
            <a:r>
              <a:rPr lang="nl-NL" sz="2400" i="1" u="sng" dirty="0">
                <a:solidFill>
                  <a:schemeClr val="accent6">
                    <a:lumMod val="60000"/>
                    <a:lumOff val="40000"/>
                  </a:schemeClr>
                </a:solidFill>
              </a:rPr>
              <a:t>Mijn dienaar </a:t>
            </a:r>
            <a:r>
              <a:rPr lang="nl-NL" sz="2400" i="1" dirty="0"/>
              <a:t>Mozes, …, met hem spreek Ik van mond  tot mond, zichtbaar, </a:t>
            </a:r>
            <a:r>
              <a:rPr lang="nl-NL" sz="2400" i="1" dirty="0">
                <a:solidFill>
                  <a:schemeClr val="accent6">
                    <a:lumMod val="60000"/>
                    <a:lumOff val="40000"/>
                  </a:schemeClr>
                </a:solidFill>
              </a:rPr>
              <a:t>niet in raadsels</a:t>
            </a:r>
            <a:r>
              <a:rPr lang="nl-NL" sz="2400" i="1" dirty="0"/>
              <a:t>. Hij </a:t>
            </a:r>
            <a:r>
              <a:rPr lang="nl-NL" sz="2400" i="1" dirty="0">
                <a:solidFill>
                  <a:schemeClr val="accent6">
                    <a:lumMod val="60000"/>
                    <a:lumOff val="40000"/>
                  </a:schemeClr>
                </a:solidFill>
              </a:rPr>
              <a:t>aanschouwt de gestalte </a:t>
            </a:r>
            <a:r>
              <a:rPr lang="nl-NL" sz="2400" i="1" dirty="0"/>
              <a:t>van JHWH. (Num.12:6-8)</a:t>
            </a:r>
          </a:p>
        </p:txBody>
      </p:sp>
      <p:pic>
        <p:nvPicPr>
          <p:cNvPr id="3074" name="Picture 2" descr="Afbeeldingsresultaat voor Mozes gezicht straalt">
            <a:extLst>
              <a:ext uri="{FF2B5EF4-FFF2-40B4-BE49-F238E27FC236}">
                <a16:creationId xmlns:a16="http://schemas.microsoft.com/office/drawing/2014/main" id="{45F3C926-B201-4459-B446-65385C50715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22977" y="73326"/>
            <a:ext cx="4046066" cy="424929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008A927C-5118-44BC-A9A9-3A453D72A2B5}"/>
              </a:ext>
            </a:extLst>
          </p:cNvPr>
          <p:cNvSpPr txBox="1"/>
          <p:nvPr/>
        </p:nvSpPr>
        <p:spPr>
          <a:xfrm>
            <a:off x="5957456" y="4336472"/>
            <a:ext cx="3111586" cy="1107996"/>
          </a:xfrm>
          <a:prstGeom prst="rect">
            <a:avLst/>
          </a:prstGeom>
          <a:noFill/>
        </p:spPr>
        <p:txBody>
          <a:bodyPr wrap="square" rtlCol="0">
            <a:spAutoFit/>
          </a:bodyPr>
          <a:lstStyle/>
          <a:p>
            <a:r>
              <a:rPr lang="nl-NL" sz="2200" i="1" u="sng" dirty="0">
                <a:solidFill>
                  <a:schemeClr val="accent6">
                    <a:lumMod val="40000"/>
                    <a:lumOff val="60000"/>
                  </a:schemeClr>
                </a:solidFill>
              </a:rPr>
              <a:t>Ex.34:34</a:t>
            </a:r>
          </a:p>
          <a:p>
            <a:r>
              <a:rPr lang="nl-NL" sz="2200" i="1" dirty="0">
                <a:solidFill>
                  <a:schemeClr val="accent6">
                    <a:lumMod val="40000"/>
                    <a:lumOff val="60000"/>
                  </a:schemeClr>
                </a:solidFill>
              </a:rPr>
              <a:t>Mozes’ glanzend gezicht. Gods heerlijkheid geeft af.</a:t>
            </a:r>
          </a:p>
        </p:txBody>
      </p:sp>
      <p:sp>
        <p:nvSpPr>
          <p:cNvPr id="4" name="Titel 3">
            <a:extLst>
              <a:ext uri="{FF2B5EF4-FFF2-40B4-BE49-F238E27FC236}">
                <a16:creationId xmlns:a16="http://schemas.microsoft.com/office/drawing/2014/main" id="{56EA569D-35D4-4055-82B9-1220FA5D403B}"/>
              </a:ext>
            </a:extLst>
          </p:cNvPr>
          <p:cNvSpPr>
            <a:spLocks noGrp="1"/>
          </p:cNvSpPr>
          <p:nvPr>
            <p:ph type="title"/>
          </p:nvPr>
        </p:nvSpPr>
        <p:spPr>
          <a:xfrm>
            <a:off x="200713" y="189364"/>
            <a:ext cx="1650111" cy="650005"/>
          </a:xfrm>
          <a:solidFill>
            <a:schemeClr val="accent6"/>
          </a:solidFill>
        </p:spPr>
        <p:txBody>
          <a:bodyPr>
            <a:normAutofit/>
          </a:bodyPr>
          <a:lstStyle/>
          <a:p>
            <a:pPr algn="ctr"/>
            <a:r>
              <a:rPr lang="nl-NL" dirty="0">
                <a:solidFill>
                  <a:schemeClr val="bg1"/>
                </a:solidFill>
              </a:rPr>
              <a:t>Mozes</a:t>
            </a:r>
          </a:p>
        </p:txBody>
      </p:sp>
    </p:spTree>
    <p:extLst>
      <p:ext uri="{BB962C8B-B14F-4D97-AF65-F5344CB8AC3E}">
        <p14:creationId xmlns:p14="http://schemas.microsoft.com/office/powerpoint/2010/main" val="41435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0733A2F-E822-4623-A5B4-8871D7DEBA61}"/>
              </a:ext>
            </a:extLst>
          </p:cNvPr>
          <p:cNvSpPr>
            <a:spLocks noGrp="1"/>
          </p:cNvSpPr>
          <p:nvPr>
            <p:ph sz="half" idx="2"/>
          </p:nvPr>
        </p:nvSpPr>
        <p:spPr>
          <a:xfrm>
            <a:off x="3463635" y="243699"/>
            <a:ext cx="5306291" cy="5007174"/>
          </a:xfrm>
        </p:spPr>
        <p:txBody>
          <a:bodyPr>
            <a:noAutofit/>
          </a:bodyPr>
          <a:lstStyle/>
          <a:p>
            <a:pPr marL="0" indent="0">
              <a:buNone/>
            </a:pPr>
            <a:r>
              <a:rPr lang="nl-NL" sz="2600" i="1" dirty="0"/>
              <a:t>Toen zei Mozes</a:t>
            </a:r>
            <a:r>
              <a:rPr lang="nl-NL" sz="2600" i="1" dirty="0">
                <a:solidFill>
                  <a:schemeClr val="tx1">
                    <a:lumMod val="95000"/>
                  </a:schemeClr>
                </a:solidFill>
              </a:rPr>
              <a:t>:</a:t>
            </a:r>
            <a:r>
              <a:rPr lang="nl-NL" sz="2600" i="1" dirty="0">
                <a:solidFill>
                  <a:schemeClr val="accent6">
                    <a:lumMod val="40000"/>
                    <a:lumOff val="60000"/>
                  </a:schemeClr>
                </a:solidFill>
              </a:rPr>
              <a:t> </a:t>
            </a:r>
            <a:r>
              <a:rPr lang="nl-NL" sz="2600" i="1" dirty="0">
                <a:solidFill>
                  <a:schemeClr val="accent6">
                    <a:lumMod val="60000"/>
                    <a:lumOff val="40000"/>
                  </a:schemeClr>
                </a:solidFill>
              </a:rPr>
              <a:t>Toon mij toch Uw heerlijkheid! </a:t>
            </a:r>
            <a:r>
              <a:rPr lang="nl-NL" sz="2600" i="1" dirty="0"/>
              <a:t>Maar Hij zei: Ík zal al </a:t>
            </a:r>
            <a:r>
              <a:rPr lang="nl-NL" sz="2600" i="1" dirty="0">
                <a:solidFill>
                  <a:schemeClr val="accent6">
                    <a:lumMod val="60000"/>
                    <a:lumOff val="40000"/>
                  </a:schemeClr>
                </a:solidFill>
              </a:rPr>
              <a:t>Mijn goedheid </a:t>
            </a:r>
            <a:r>
              <a:rPr lang="nl-NL" sz="2600" i="1" dirty="0"/>
              <a:t>bij u voorbij laten komen, en in uw aanwezigheid zal Ik de Naam van de JHWH uitroepen, (Ex.33:18-19)</a:t>
            </a:r>
          </a:p>
          <a:p>
            <a:pPr marL="0" indent="0">
              <a:buNone/>
            </a:pPr>
            <a:r>
              <a:rPr lang="nl-NL" sz="2600" i="1" dirty="0"/>
              <a:t>En het zal gebeuren, als Mijn heerlijkheid voorbijtrekt, dat Ik u in een kloof van de rots neer zal zetten en u met </a:t>
            </a:r>
            <a:r>
              <a:rPr lang="nl-NL" sz="2600" i="1" u="sng" dirty="0">
                <a:solidFill>
                  <a:schemeClr val="accent6">
                    <a:lumMod val="60000"/>
                    <a:lumOff val="40000"/>
                  </a:schemeClr>
                </a:solidFill>
              </a:rPr>
              <a:t>Mijn hand</a:t>
            </a:r>
            <a:r>
              <a:rPr lang="nl-NL" sz="2600" i="1" dirty="0">
                <a:solidFill>
                  <a:schemeClr val="accent6">
                    <a:lumMod val="60000"/>
                    <a:lumOff val="40000"/>
                  </a:schemeClr>
                </a:solidFill>
              </a:rPr>
              <a:t> </a:t>
            </a:r>
            <a:r>
              <a:rPr lang="nl-NL" sz="2600" i="1" dirty="0"/>
              <a:t>zal bedekken totdat Ik voorbijgegaan ben. En zodra Ik </a:t>
            </a:r>
            <a:r>
              <a:rPr lang="nl-NL" sz="2600" i="1" u="sng" dirty="0">
                <a:solidFill>
                  <a:schemeClr val="accent6">
                    <a:lumMod val="60000"/>
                    <a:lumOff val="40000"/>
                  </a:schemeClr>
                </a:solidFill>
              </a:rPr>
              <a:t>Mijn hand</a:t>
            </a:r>
            <a:r>
              <a:rPr lang="nl-NL" sz="2600" i="1" dirty="0">
                <a:solidFill>
                  <a:schemeClr val="accent6">
                    <a:lumMod val="60000"/>
                    <a:lumOff val="40000"/>
                  </a:schemeClr>
                </a:solidFill>
              </a:rPr>
              <a:t> </a:t>
            </a:r>
            <a:r>
              <a:rPr lang="nl-NL" sz="2600" i="1" dirty="0"/>
              <a:t>wegneem, zult u Mij van achteren zien, maar </a:t>
            </a:r>
            <a:r>
              <a:rPr lang="nl-NL" sz="2600" i="1" dirty="0">
                <a:solidFill>
                  <a:schemeClr val="accent6">
                    <a:lumMod val="60000"/>
                    <a:lumOff val="40000"/>
                  </a:schemeClr>
                </a:solidFill>
              </a:rPr>
              <a:t>Mijn aangezicht zal niet gezien worden</a:t>
            </a:r>
            <a:r>
              <a:rPr lang="nl-NL" sz="2600" i="1" dirty="0"/>
              <a:t>. (Ex.33:22-23)</a:t>
            </a:r>
          </a:p>
        </p:txBody>
      </p:sp>
      <p:sp>
        <p:nvSpPr>
          <p:cNvPr id="2" name="Tekstvak 1">
            <a:extLst>
              <a:ext uri="{FF2B5EF4-FFF2-40B4-BE49-F238E27FC236}">
                <a16:creationId xmlns:a16="http://schemas.microsoft.com/office/drawing/2014/main" id="{D46BD230-D14A-4E26-8A17-056995392AE2}"/>
              </a:ext>
            </a:extLst>
          </p:cNvPr>
          <p:cNvSpPr txBox="1"/>
          <p:nvPr/>
        </p:nvSpPr>
        <p:spPr>
          <a:xfrm>
            <a:off x="277091" y="5250873"/>
            <a:ext cx="7176654" cy="1292662"/>
          </a:xfrm>
          <a:prstGeom prst="rect">
            <a:avLst/>
          </a:prstGeom>
          <a:solidFill>
            <a:schemeClr val="accent6">
              <a:lumMod val="40000"/>
              <a:lumOff val="60000"/>
            </a:schemeClr>
          </a:solidFill>
        </p:spPr>
        <p:txBody>
          <a:bodyPr wrap="square" rtlCol="0">
            <a:spAutoFit/>
          </a:bodyPr>
          <a:lstStyle/>
          <a:p>
            <a:r>
              <a:rPr lang="nl-NL" sz="2600" dirty="0">
                <a:solidFill>
                  <a:schemeClr val="bg1"/>
                </a:solidFill>
              </a:rPr>
              <a:t>- Mozes kijkt niet in de hemel, JHWH daalt af.</a:t>
            </a:r>
          </a:p>
          <a:p>
            <a:r>
              <a:rPr lang="nl-NL" sz="2600" dirty="0">
                <a:solidFill>
                  <a:schemeClr val="bg1"/>
                </a:solidFill>
              </a:rPr>
              <a:t>- JHWH heeft een hand!</a:t>
            </a:r>
          </a:p>
          <a:p>
            <a:r>
              <a:rPr lang="nl-NL" sz="2600" dirty="0">
                <a:solidFill>
                  <a:schemeClr val="bg1"/>
                </a:solidFill>
              </a:rPr>
              <a:t>- JHWH heeft een aangezicht </a:t>
            </a:r>
            <a:r>
              <a:rPr lang="nl-NL" sz="2600" dirty="0">
                <a:solidFill>
                  <a:schemeClr val="bg1"/>
                </a:solidFill>
                <a:sym typeface="Wingdings" panose="05000000000000000000" pitchFamily="2" charset="2"/>
              </a:rPr>
              <a:t> vier wezens niet</a:t>
            </a:r>
            <a:endParaRPr lang="nl-NL" sz="2600" dirty="0">
              <a:solidFill>
                <a:schemeClr val="bg1"/>
              </a:solidFill>
            </a:endParaRPr>
          </a:p>
        </p:txBody>
      </p:sp>
      <p:pic>
        <p:nvPicPr>
          <p:cNvPr id="1028" name="Picture 4" descr="Ben jij ook zo'n Jantje ongeduld ?">
            <a:extLst>
              <a:ext uri="{FF2B5EF4-FFF2-40B4-BE49-F238E27FC236}">
                <a16:creationId xmlns:a16="http://schemas.microsoft.com/office/drawing/2014/main" id="{4473F884-D473-4817-AA3F-4FC202D1B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1" y="354535"/>
            <a:ext cx="2719773" cy="463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8F8C1762-C33F-4A12-938F-1395060FBB3A}"/>
              </a:ext>
            </a:extLst>
          </p:cNvPr>
          <p:cNvPicPr>
            <a:picLocks noGrp="1" noChangeAspect="1"/>
          </p:cNvPicPr>
          <p:nvPr>
            <p:ph sz="half" idx="2"/>
          </p:nvPr>
        </p:nvPicPr>
        <p:blipFill rotWithShape="1">
          <a:blip r:embed="rId2"/>
          <a:srcRect l="11019" t="2852" r="16535"/>
          <a:stretch/>
        </p:blipFill>
        <p:spPr>
          <a:xfrm>
            <a:off x="5320145" y="75819"/>
            <a:ext cx="3740543" cy="5015949"/>
          </a:xfrm>
          <a:prstGeom prst="rect">
            <a:avLst/>
          </a:prstGeom>
        </p:spPr>
      </p:pic>
      <p:sp>
        <p:nvSpPr>
          <p:cNvPr id="6" name="Tijdelijke aanduiding voor inhoud 5">
            <a:extLst>
              <a:ext uri="{FF2B5EF4-FFF2-40B4-BE49-F238E27FC236}">
                <a16:creationId xmlns:a16="http://schemas.microsoft.com/office/drawing/2014/main" id="{47F7A315-B824-4185-BD90-D86378D6878F}"/>
              </a:ext>
            </a:extLst>
          </p:cNvPr>
          <p:cNvSpPr>
            <a:spLocks noGrp="1"/>
          </p:cNvSpPr>
          <p:nvPr>
            <p:ph sz="quarter" idx="4"/>
          </p:nvPr>
        </p:nvSpPr>
        <p:spPr>
          <a:xfrm>
            <a:off x="83312" y="376419"/>
            <a:ext cx="5236833" cy="6405762"/>
          </a:xfrm>
        </p:spPr>
        <p:txBody>
          <a:bodyPr>
            <a:noAutofit/>
          </a:bodyPr>
          <a:lstStyle/>
          <a:p>
            <a:pPr marL="0" indent="0">
              <a:buNone/>
            </a:pPr>
            <a:r>
              <a:rPr lang="nl-NL" sz="2400" u="sng" dirty="0"/>
              <a:t>Jes.6:1-5</a:t>
            </a:r>
          </a:p>
          <a:p>
            <a:r>
              <a:rPr lang="nl-NL" sz="2400" dirty="0"/>
              <a:t>Jesaja ontvangt dit visioen in de tempel</a:t>
            </a:r>
          </a:p>
          <a:p>
            <a:r>
              <a:rPr lang="nl-NL" sz="2400" dirty="0"/>
              <a:t>Iemand op een verheven troon</a:t>
            </a:r>
          </a:p>
          <a:p>
            <a:r>
              <a:rPr lang="nl-NL" sz="2400" dirty="0"/>
              <a:t>Zoom van Zijn kleed vult de tempel.</a:t>
            </a:r>
          </a:p>
          <a:p>
            <a:pPr lvl="1">
              <a:buFont typeface="Corbel" panose="020B0503020204020204" pitchFamily="34" charset="0"/>
              <a:buChar char="-"/>
            </a:pPr>
            <a:r>
              <a:rPr lang="nl-NL" sz="2400" i="1" dirty="0"/>
              <a:t>De hemel is Mijn troon en de aarde de </a:t>
            </a:r>
            <a:r>
              <a:rPr lang="nl-NL" sz="2400" i="1" dirty="0">
                <a:solidFill>
                  <a:srgbClr val="C198E0"/>
                </a:solidFill>
              </a:rPr>
              <a:t>voetbank</a:t>
            </a:r>
            <a:r>
              <a:rPr lang="nl-NL" sz="2400" i="1" dirty="0"/>
              <a:t> voor Mijn voeten (Jes.66:1)</a:t>
            </a:r>
          </a:p>
          <a:p>
            <a:pPr lvl="1">
              <a:buFont typeface="Corbel" panose="020B0503020204020204" pitchFamily="34" charset="0"/>
              <a:buChar char="-"/>
            </a:pPr>
            <a:r>
              <a:rPr lang="nl-NL" sz="2400" i="1" dirty="0"/>
              <a:t>Toen stond koning David op  en zei: Luister naar mij, mijn broeders, en mijn volk! Het leefde in mijn hart  om een huis van rust voor de ark van het verbond van de HEERE te bouwen, en voor de </a:t>
            </a:r>
            <a:r>
              <a:rPr lang="nl-NL" sz="2400" i="1" dirty="0">
                <a:solidFill>
                  <a:srgbClr val="C198E0"/>
                </a:solidFill>
              </a:rPr>
              <a:t>voetbank van de voeten van onze God</a:t>
            </a:r>
            <a:r>
              <a:rPr lang="nl-NL" sz="2400" i="1" dirty="0"/>
              <a:t>. (1Kron.28:2)</a:t>
            </a:r>
          </a:p>
          <a:p>
            <a:r>
              <a:rPr lang="nl-NL" sz="2400" dirty="0"/>
              <a:t>Minstens 2 Serafs met 6 vleugels</a:t>
            </a:r>
          </a:p>
          <a:p>
            <a:r>
              <a:rPr lang="nl-NL" sz="2400" dirty="0"/>
              <a:t>HEERE </a:t>
            </a:r>
            <a:r>
              <a:rPr lang="nl-NL" sz="2400" dirty="0" err="1"/>
              <a:t>vd</a:t>
            </a:r>
            <a:r>
              <a:rPr lang="nl-NL" sz="2400" dirty="0"/>
              <a:t> legermachten (vs.3,5) duidt op een leger engelen 10.000 x 10.000</a:t>
            </a:r>
          </a:p>
        </p:txBody>
      </p:sp>
      <p:sp>
        <p:nvSpPr>
          <p:cNvPr id="9" name="Tekstvak 8">
            <a:extLst>
              <a:ext uri="{FF2B5EF4-FFF2-40B4-BE49-F238E27FC236}">
                <a16:creationId xmlns:a16="http://schemas.microsoft.com/office/drawing/2014/main" id="{83CE5FEE-3A34-4FAD-A948-0CB7B6997BD2}"/>
              </a:ext>
            </a:extLst>
          </p:cNvPr>
          <p:cNvSpPr txBox="1"/>
          <p:nvPr/>
        </p:nvSpPr>
        <p:spPr>
          <a:xfrm>
            <a:off x="5320145" y="5091768"/>
            <a:ext cx="3740543" cy="707886"/>
          </a:xfrm>
          <a:prstGeom prst="rect">
            <a:avLst/>
          </a:prstGeom>
          <a:solidFill>
            <a:schemeClr val="tx1">
              <a:lumMod val="65000"/>
            </a:schemeClr>
          </a:solidFill>
        </p:spPr>
        <p:txBody>
          <a:bodyPr wrap="square" rtlCol="0">
            <a:spAutoFit/>
          </a:bodyPr>
          <a:lstStyle/>
          <a:p>
            <a:r>
              <a:rPr lang="nl-NL" sz="2000" dirty="0"/>
              <a:t>Kunstenaar geeft JHWH een gezicht. Dat beschrijft Jesaja niet!</a:t>
            </a:r>
            <a:endParaRPr lang="nl-NL" sz="2000" dirty="0">
              <a:solidFill>
                <a:schemeClr val="accent1">
                  <a:lumMod val="60000"/>
                  <a:lumOff val="40000"/>
                </a:schemeClr>
              </a:solidFill>
            </a:endParaRPr>
          </a:p>
        </p:txBody>
      </p:sp>
      <p:sp>
        <p:nvSpPr>
          <p:cNvPr id="10" name="Tekstvak 9">
            <a:extLst>
              <a:ext uri="{FF2B5EF4-FFF2-40B4-BE49-F238E27FC236}">
                <a16:creationId xmlns:a16="http://schemas.microsoft.com/office/drawing/2014/main" id="{6F76E25A-F131-4348-8C76-E296F0A9323B}"/>
              </a:ext>
            </a:extLst>
          </p:cNvPr>
          <p:cNvSpPr txBox="1"/>
          <p:nvPr/>
        </p:nvSpPr>
        <p:spPr>
          <a:xfrm>
            <a:off x="5769858" y="5994645"/>
            <a:ext cx="3322419" cy="738664"/>
          </a:xfrm>
          <a:prstGeom prst="rect">
            <a:avLst/>
          </a:prstGeom>
          <a:solidFill>
            <a:schemeClr val="tx1">
              <a:lumMod val="65000"/>
            </a:schemeClr>
          </a:solidFill>
        </p:spPr>
        <p:txBody>
          <a:bodyPr wrap="square">
            <a:spAutoFit/>
          </a:bodyPr>
          <a:lstStyle/>
          <a:p>
            <a:r>
              <a:rPr lang="nl-NL" sz="2100" dirty="0">
                <a:solidFill>
                  <a:schemeClr val="bg1"/>
                </a:solidFill>
              </a:rPr>
              <a:t>JHWH heeft voeten. Wij zijn naar Zijn beeld gemaakt!!</a:t>
            </a:r>
          </a:p>
        </p:txBody>
      </p:sp>
      <p:sp>
        <p:nvSpPr>
          <p:cNvPr id="2" name="Titel 1">
            <a:extLst>
              <a:ext uri="{FF2B5EF4-FFF2-40B4-BE49-F238E27FC236}">
                <a16:creationId xmlns:a16="http://schemas.microsoft.com/office/drawing/2014/main" id="{DDEDF139-8A40-4333-83AB-CDC466C58807}"/>
              </a:ext>
            </a:extLst>
          </p:cNvPr>
          <p:cNvSpPr>
            <a:spLocks noGrp="1"/>
          </p:cNvSpPr>
          <p:nvPr>
            <p:ph type="title"/>
          </p:nvPr>
        </p:nvSpPr>
        <p:spPr>
          <a:xfrm>
            <a:off x="2244376" y="75819"/>
            <a:ext cx="6816312" cy="655093"/>
          </a:xfrm>
          <a:solidFill>
            <a:srgbClr val="7030A0"/>
          </a:solidFill>
        </p:spPr>
        <p:txBody>
          <a:bodyPr>
            <a:normAutofit fontScale="90000"/>
          </a:bodyPr>
          <a:lstStyle/>
          <a:p>
            <a:pPr algn="ctr"/>
            <a:r>
              <a:rPr lang="nl-NL" dirty="0"/>
              <a:t>Jesaja: de Heerlijkheid in de tempel</a:t>
            </a:r>
          </a:p>
        </p:txBody>
      </p:sp>
    </p:spTree>
    <p:extLst>
      <p:ext uri="{BB962C8B-B14F-4D97-AF65-F5344CB8AC3E}">
        <p14:creationId xmlns:p14="http://schemas.microsoft.com/office/powerpoint/2010/main" val="186999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939F850-A060-4FF5-BDB8-81D722E1B431}"/>
              </a:ext>
            </a:extLst>
          </p:cNvPr>
          <p:cNvSpPr>
            <a:spLocks noGrp="1"/>
          </p:cNvSpPr>
          <p:nvPr>
            <p:ph type="title"/>
          </p:nvPr>
        </p:nvSpPr>
        <p:spPr>
          <a:xfrm>
            <a:off x="6004320" y="0"/>
            <a:ext cx="3117274" cy="1045523"/>
          </a:xfrm>
          <a:solidFill>
            <a:schemeClr val="accent2">
              <a:lumMod val="50000"/>
            </a:schemeClr>
          </a:solidFill>
        </p:spPr>
        <p:txBody>
          <a:bodyPr>
            <a:normAutofit fontScale="90000"/>
          </a:bodyPr>
          <a:lstStyle/>
          <a:p>
            <a:r>
              <a:rPr lang="nl-NL" dirty="0"/>
              <a:t>Vier visioenen </a:t>
            </a:r>
            <a:br>
              <a:rPr lang="nl-NL" dirty="0"/>
            </a:br>
            <a:r>
              <a:rPr lang="nl-NL" dirty="0"/>
              <a:t>van Ezechiël</a:t>
            </a:r>
            <a:endParaRPr lang="nl-NL" dirty="0">
              <a:solidFill>
                <a:schemeClr val="bg1"/>
              </a:solidFill>
              <a:highlight>
                <a:srgbClr val="FFFF00"/>
              </a:highlight>
            </a:endParaRPr>
          </a:p>
        </p:txBody>
      </p:sp>
      <p:sp>
        <p:nvSpPr>
          <p:cNvPr id="5" name="Tijdelijke aanduiding voor tekst 4">
            <a:extLst>
              <a:ext uri="{FF2B5EF4-FFF2-40B4-BE49-F238E27FC236}">
                <a16:creationId xmlns:a16="http://schemas.microsoft.com/office/drawing/2014/main" id="{C9CF5147-0F4E-4DC2-A7B5-92C7D21BD1F8}"/>
              </a:ext>
            </a:extLst>
          </p:cNvPr>
          <p:cNvSpPr>
            <a:spLocks noGrp="1"/>
          </p:cNvSpPr>
          <p:nvPr>
            <p:ph type="body" idx="1"/>
          </p:nvPr>
        </p:nvSpPr>
        <p:spPr>
          <a:xfrm>
            <a:off x="5776369" y="1924367"/>
            <a:ext cx="2446954" cy="1045524"/>
          </a:xfrm>
        </p:spPr>
        <p:txBody>
          <a:bodyPr>
            <a:noAutofit/>
          </a:bodyPr>
          <a:lstStyle/>
          <a:p>
            <a:r>
              <a:rPr lang="nl-NL" sz="2400" dirty="0"/>
              <a:t>Roepingsvisioen (visioen 1) aan de rivier </a:t>
            </a:r>
            <a:r>
              <a:rPr lang="nl-NL" sz="2400" b="1" u="sng" dirty="0"/>
              <a:t>de </a:t>
            </a:r>
            <a:r>
              <a:rPr lang="nl-NL" sz="2400" b="1" u="sng" dirty="0" err="1"/>
              <a:t>Kebar</a:t>
            </a:r>
            <a:endParaRPr lang="nl-NL" sz="2400" b="1" u="sng" dirty="0"/>
          </a:p>
        </p:txBody>
      </p:sp>
      <p:pic>
        <p:nvPicPr>
          <p:cNvPr id="2050" name="Picture 2" descr="Afbeeldingsresultaat voor visioen Ezechiel">
            <a:extLst>
              <a:ext uri="{FF2B5EF4-FFF2-40B4-BE49-F238E27FC236}">
                <a16:creationId xmlns:a16="http://schemas.microsoft.com/office/drawing/2014/main" id="{4C080F0B-0CC9-4E93-8DA5-0E795B5C35B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 y="0"/>
            <a:ext cx="5638800" cy="3744516"/>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a:extLst>
              <a:ext uri="{FF2B5EF4-FFF2-40B4-BE49-F238E27FC236}">
                <a16:creationId xmlns:a16="http://schemas.microsoft.com/office/drawing/2014/main" id="{52C0CF9E-BE56-442C-93A3-20D1AE6564E9}"/>
              </a:ext>
            </a:extLst>
          </p:cNvPr>
          <p:cNvSpPr>
            <a:spLocks noGrp="1"/>
          </p:cNvSpPr>
          <p:nvPr>
            <p:ph sz="half" idx="2"/>
          </p:nvPr>
        </p:nvSpPr>
        <p:spPr>
          <a:xfrm>
            <a:off x="0" y="3723734"/>
            <a:ext cx="9121594" cy="3148121"/>
          </a:xfrm>
        </p:spPr>
        <p:txBody>
          <a:bodyPr>
            <a:noAutofit/>
          </a:bodyPr>
          <a:lstStyle/>
          <a:p>
            <a:pPr marL="385763" indent="-385763">
              <a:buFont typeface="+mj-lt"/>
              <a:buAutoNum type="arabicPeriod"/>
            </a:pPr>
            <a:r>
              <a:rPr lang="nl-NL" sz="2400" dirty="0"/>
              <a:t>5</a:t>
            </a:r>
            <a:r>
              <a:rPr lang="nl-NL" sz="2400" baseline="30000" dirty="0"/>
              <a:t>e</a:t>
            </a:r>
            <a:r>
              <a:rPr lang="nl-NL" sz="2400" dirty="0"/>
              <a:t> </a:t>
            </a:r>
            <a:r>
              <a:rPr lang="nl-NL" sz="2400" dirty="0" err="1"/>
              <a:t>jr</a:t>
            </a:r>
            <a:r>
              <a:rPr lang="nl-NL" sz="2400" dirty="0"/>
              <a:t> ballingschap. Roepingsvisioen in Babel, bij de </a:t>
            </a:r>
            <a:r>
              <a:rPr lang="nl-NL" sz="2400" u="sng" dirty="0" err="1"/>
              <a:t>Kebar</a:t>
            </a:r>
            <a:r>
              <a:rPr lang="nl-NL" sz="2400" dirty="0"/>
              <a:t> (1:1).</a:t>
            </a:r>
          </a:p>
          <a:p>
            <a:pPr marL="385763" indent="-385763">
              <a:buFont typeface="+mj-lt"/>
              <a:buAutoNum type="arabicPeriod"/>
            </a:pPr>
            <a:r>
              <a:rPr lang="nl-NL" sz="2400" dirty="0"/>
              <a:t>7 dagen later. Visioen in de vallei (Ez.3:22). Nieuwe opdracht.</a:t>
            </a:r>
          </a:p>
          <a:p>
            <a:pPr marL="385763" indent="-385763">
              <a:buFont typeface="+mj-lt"/>
              <a:buAutoNum type="arabicPeriod"/>
            </a:pPr>
            <a:r>
              <a:rPr lang="nl-NL" sz="2400" dirty="0"/>
              <a:t>6</a:t>
            </a:r>
            <a:r>
              <a:rPr lang="nl-NL" sz="2400" baseline="30000" dirty="0"/>
              <a:t>e</a:t>
            </a:r>
            <a:r>
              <a:rPr lang="nl-NL" sz="2400" dirty="0"/>
              <a:t> </a:t>
            </a:r>
            <a:r>
              <a:rPr lang="nl-NL" sz="2400" dirty="0" err="1"/>
              <a:t>jr</a:t>
            </a:r>
            <a:r>
              <a:rPr lang="nl-NL" sz="2400" dirty="0"/>
              <a:t> ballingschap. Ezechiël is thuis in Babel, oudsten voor hem. In de geest reist hij naar de tempel van </a:t>
            </a:r>
            <a:r>
              <a:rPr lang="nl-NL" sz="2400" u="sng" dirty="0"/>
              <a:t>Jeruzalem </a:t>
            </a:r>
            <a:r>
              <a:rPr lang="nl-NL" sz="2400" dirty="0"/>
              <a:t>(8:3).  De Heerlijkheid v JHWH vertrekt uit de tempel.  Einde </a:t>
            </a:r>
            <a:r>
              <a:rPr lang="nl-NL" sz="2400" dirty="0" err="1"/>
              <a:t>JHWH’s</a:t>
            </a:r>
            <a:r>
              <a:rPr lang="nl-NL" sz="2400" dirty="0"/>
              <a:t>  voetbank. </a:t>
            </a:r>
          </a:p>
          <a:p>
            <a:pPr marL="385763" indent="-385763">
              <a:buFont typeface="+mj-lt"/>
              <a:buAutoNum type="arabicPeriod"/>
            </a:pPr>
            <a:r>
              <a:rPr lang="nl-NL" sz="2400" dirty="0"/>
              <a:t>24</a:t>
            </a:r>
            <a:r>
              <a:rPr lang="nl-NL" sz="2400" baseline="30000" dirty="0"/>
              <a:t>ste</a:t>
            </a:r>
            <a:r>
              <a:rPr lang="nl-NL" sz="2400" dirty="0"/>
              <a:t> </a:t>
            </a:r>
            <a:r>
              <a:rPr lang="nl-NL" sz="2400" dirty="0" err="1"/>
              <a:t>jr</a:t>
            </a:r>
            <a:r>
              <a:rPr lang="nl-NL" sz="2400" dirty="0"/>
              <a:t> ballingschap. Ezechiël is in Babel. In de geest reist hij naar de berg Sion </a:t>
            </a:r>
            <a:r>
              <a:rPr lang="nl-NL" sz="2400" dirty="0" err="1"/>
              <a:t>sp</a:t>
            </a:r>
            <a:r>
              <a:rPr lang="nl-NL" sz="2400" dirty="0"/>
              <a:t>. de Millenniumtempel en eeuwen vooruit in de tijd (Ez.40-49</a:t>
            </a:r>
            <a:r>
              <a:rPr lang="nl-NL" sz="2400" u="sng" dirty="0"/>
              <a:t>)</a:t>
            </a:r>
            <a:r>
              <a:rPr lang="nl-NL" sz="2400" dirty="0"/>
              <a:t>.  De Heerlijkheid v JHWH keert terug in die tempel. </a:t>
            </a:r>
            <a:r>
              <a:rPr lang="nl-NL" sz="2400" dirty="0">
                <a:solidFill>
                  <a:schemeClr val="bg1"/>
                </a:solidFill>
                <a:highlight>
                  <a:srgbClr val="FFFF00"/>
                </a:highlight>
              </a:rPr>
              <a:t>*</a:t>
            </a:r>
            <a:endParaRPr lang="nl-NL" sz="2400" dirty="0"/>
          </a:p>
        </p:txBody>
      </p:sp>
    </p:spTree>
    <p:extLst>
      <p:ext uri="{BB962C8B-B14F-4D97-AF65-F5344CB8AC3E}">
        <p14:creationId xmlns:p14="http://schemas.microsoft.com/office/powerpoint/2010/main" val="56065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5662F-EF10-4177-874D-43B3BB98907C}"/>
              </a:ext>
            </a:extLst>
          </p:cNvPr>
          <p:cNvSpPr>
            <a:spLocks noGrp="1"/>
          </p:cNvSpPr>
          <p:nvPr>
            <p:ph type="title"/>
          </p:nvPr>
        </p:nvSpPr>
        <p:spPr>
          <a:xfrm>
            <a:off x="1464252" y="127342"/>
            <a:ext cx="6215495" cy="618785"/>
          </a:xfrm>
          <a:solidFill>
            <a:schemeClr val="accent2">
              <a:lumMod val="50000"/>
            </a:schemeClr>
          </a:solidFill>
        </p:spPr>
        <p:txBody>
          <a:bodyPr>
            <a:normAutofit fontScale="90000"/>
          </a:bodyPr>
          <a:lstStyle/>
          <a:p>
            <a:pPr algn="ctr"/>
            <a:r>
              <a:rPr lang="nl-NL" dirty="0"/>
              <a:t>Visioen 4: De Millenniumtempel</a:t>
            </a:r>
          </a:p>
        </p:txBody>
      </p:sp>
      <p:sp>
        <p:nvSpPr>
          <p:cNvPr id="4" name="Tijdelijke aanduiding voor inhoud 3">
            <a:extLst>
              <a:ext uri="{FF2B5EF4-FFF2-40B4-BE49-F238E27FC236}">
                <a16:creationId xmlns:a16="http://schemas.microsoft.com/office/drawing/2014/main" id="{CA23F24F-0817-4FC3-B0A1-FC9284BC5C1E}"/>
              </a:ext>
            </a:extLst>
          </p:cNvPr>
          <p:cNvSpPr>
            <a:spLocks noGrp="1"/>
          </p:cNvSpPr>
          <p:nvPr>
            <p:ph sz="half" idx="2"/>
          </p:nvPr>
        </p:nvSpPr>
        <p:spPr>
          <a:xfrm>
            <a:off x="0" y="4565312"/>
            <a:ext cx="9005455" cy="2292688"/>
          </a:xfrm>
        </p:spPr>
        <p:txBody>
          <a:bodyPr>
            <a:normAutofit/>
          </a:bodyPr>
          <a:lstStyle/>
          <a:p>
            <a:r>
              <a:rPr lang="nl-NL" sz="2400" dirty="0"/>
              <a:t>en Hij zei tegen mij: Mensenkind, dit is de plaats van </a:t>
            </a:r>
            <a:r>
              <a:rPr lang="nl-NL" sz="2400" b="1" dirty="0">
                <a:solidFill>
                  <a:srgbClr val="FFFF00"/>
                </a:solidFill>
              </a:rPr>
              <a:t>Mijn troon </a:t>
            </a:r>
            <a:r>
              <a:rPr lang="nl-NL" sz="2400" b="1" u="sng" dirty="0">
                <a:solidFill>
                  <a:srgbClr val="FFFF00"/>
                </a:solidFill>
              </a:rPr>
              <a:t>en</a:t>
            </a:r>
            <a:r>
              <a:rPr lang="nl-NL" sz="2400" b="1" dirty="0">
                <a:solidFill>
                  <a:srgbClr val="FFFF00"/>
                </a:solidFill>
              </a:rPr>
              <a:t> de plaats van Mijn voetzolen</a:t>
            </a:r>
            <a:r>
              <a:rPr lang="nl-NL" sz="2400" dirty="0"/>
              <a:t>, waar Ik </a:t>
            </a:r>
            <a:r>
              <a:rPr lang="nl-NL" sz="2400" b="1" dirty="0">
                <a:solidFill>
                  <a:srgbClr val="FFFF00"/>
                </a:solidFill>
              </a:rPr>
              <a:t>voor eeuwig </a:t>
            </a:r>
            <a:r>
              <a:rPr lang="nl-NL" sz="2400" dirty="0"/>
              <a:t>wonen zal onder de Israëlieten. (Ez.43:7)</a:t>
            </a:r>
          </a:p>
          <a:p>
            <a:r>
              <a:rPr lang="nl-NL" sz="2400" dirty="0"/>
              <a:t>In die tijd zal men Jeruzalem de </a:t>
            </a:r>
            <a:r>
              <a:rPr lang="nl-NL" sz="2400" b="1" dirty="0">
                <a:solidFill>
                  <a:srgbClr val="FFFF00"/>
                </a:solidFill>
              </a:rPr>
              <a:t>Troon van JHWH </a:t>
            </a:r>
            <a:r>
              <a:rPr lang="nl-NL" sz="2400" dirty="0"/>
              <a:t>noemen. Alle heidenvolken zullen er samenstromen, tot de Naam van de HEERE, tot Jeruzalem. (Jer.3:17)</a:t>
            </a:r>
          </a:p>
        </p:txBody>
      </p:sp>
      <p:pic>
        <p:nvPicPr>
          <p:cNvPr id="10" name="Tijdelijke aanduiding voor inhoud 3">
            <a:extLst>
              <a:ext uri="{FF2B5EF4-FFF2-40B4-BE49-F238E27FC236}">
                <a16:creationId xmlns:a16="http://schemas.microsoft.com/office/drawing/2014/main" id="{63D037A8-8A77-473F-B52B-91DDA46F2BA4}"/>
              </a:ext>
            </a:extLst>
          </p:cNvPr>
          <p:cNvPicPr>
            <a:picLocks noChangeAspect="1"/>
          </p:cNvPicPr>
          <p:nvPr/>
        </p:nvPicPr>
        <p:blipFill rotWithShape="1">
          <a:blip r:embed="rId2">
            <a:extLst>
              <a:ext uri="{28A0092B-C50C-407E-A947-70E740481C1C}">
                <a14:useLocalDpi xmlns:a14="http://schemas.microsoft.com/office/drawing/2010/main" val="0"/>
              </a:ext>
            </a:extLst>
          </a:blip>
          <a:srcRect l="6882" r="10283"/>
          <a:stretch/>
        </p:blipFill>
        <p:spPr>
          <a:xfrm>
            <a:off x="2022763" y="961585"/>
            <a:ext cx="4831294" cy="3500515"/>
          </a:xfrm>
          <a:prstGeom prst="rect">
            <a:avLst/>
          </a:prstGeom>
        </p:spPr>
      </p:pic>
      <p:sp>
        <p:nvSpPr>
          <p:cNvPr id="3" name="Pijl: rechts 2">
            <a:extLst>
              <a:ext uri="{FF2B5EF4-FFF2-40B4-BE49-F238E27FC236}">
                <a16:creationId xmlns:a16="http://schemas.microsoft.com/office/drawing/2014/main" id="{1E17406B-8CA0-45C2-9E80-B5B5AC48F3C1}"/>
              </a:ext>
            </a:extLst>
          </p:cNvPr>
          <p:cNvSpPr/>
          <p:nvPr/>
        </p:nvSpPr>
        <p:spPr>
          <a:xfrm>
            <a:off x="1323832" y="1724855"/>
            <a:ext cx="2518864" cy="200928"/>
          </a:xfrm>
          <a:prstGeom prst="rightArrow">
            <a:avLst>
              <a:gd name="adj1" fmla="val 37879"/>
              <a:gd name="adj2" fmla="val 4697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BF1D94C1-FBF0-430A-9D81-B1E37FD30FD9}"/>
              </a:ext>
            </a:extLst>
          </p:cNvPr>
          <p:cNvSpPr txBox="1"/>
          <p:nvPr/>
        </p:nvSpPr>
        <p:spPr>
          <a:xfrm>
            <a:off x="533116" y="1621643"/>
            <a:ext cx="914400" cy="477054"/>
          </a:xfrm>
          <a:prstGeom prst="rect">
            <a:avLst/>
          </a:prstGeom>
          <a:noFill/>
        </p:spPr>
        <p:txBody>
          <a:bodyPr wrap="square" rtlCol="0">
            <a:spAutoFit/>
          </a:bodyPr>
          <a:lstStyle/>
          <a:p>
            <a:r>
              <a:rPr lang="nl-NL" sz="2500" dirty="0" err="1"/>
              <a:t>HdH</a:t>
            </a:r>
            <a:endParaRPr lang="nl-NL" sz="2500" dirty="0"/>
          </a:p>
        </p:txBody>
      </p:sp>
      <p:sp>
        <p:nvSpPr>
          <p:cNvPr id="6" name="Rechthoek: afgeronde hoeken 5">
            <a:extLst>
              <a:ext uri="{FF2B5EF4-FFF2-40B4-BE49-F238E27FC236}">
                <a16:creationId xmlns:a16="http://schemas.microsoft.com/office/drawing/2014/main" id="{B6A50876-C513-7C61-89E5-1F8EC0316766}"/>
              </a:ext>
            </a:extLst>
          </p:cNvPr>
          <p:cNvSpPr/>
          <p:nvPr/>
        </p:nvSpPr>
        <p:spPr>
          <a:xfrm>
            <a:off x="7287491" y="2239623"/>
            <a:ext cx="1717964" cy="157037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2400" dirty="0">
                <a:solidFill>
                  <a:schemeClr val="bg1"/>
                </a:solidFill>
              </a:rPr>
              <a:t>Twee verschillen </a:t>
            </a:r>
            <a:r>
              <a:rPr lang="nl-NL" sz="2400" dirty="0" err="1">
                <a:solidFill>
                  <a:schemeClr val="bg1"/>
                </a:solidFill>
              </a:rPr>
              <a:t>tov</a:t>
            </a:r>
            <a:r>
              <a:rPr lang="nl-NL" sz="2400" dirty="0">
                <a:solidFill>
                  <a:schemeClr val="bg1"/>
                </a:solidFill>
              </a:rPr>
              <a:t> vorige tempels!</a:t>
            </a:r>
          </a:p>
        </p:txBody>
      </p:sp>
      <p:sp>
        <p:nvSpPr>
          <p:cNvPr id="7" name="Pijl: omlaag 6">
            <a:extLst>
              <a:ext uri="{FF2B5EF4-FFF2-40B4-BE49-F238E27FC236}">
                <a16:creationId xmlns:a16="http://schemas.microsoft.com/office/drawing/2014/main" id="{D8683D07-01C2-E055-4BD7-CD8920D774D4}"/>
              </a:ext>
            </a:extLst>
          </p:cNvPr>
          <p:cNvSpPr/>
          <p:nvPr/>
        </p:nvSpPr>
        <p:spPr>
          <a:xfrm rot="1860487">
            <a:off x="8028708" y="3914382"/>
            <a:ext cx="235528" cy="76200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FFFF00"/>
              </a:solidFill>
            </a:endParaRPr>
          </a:p>
        </p:txBody>
      </p:sp>
    </p:spTree>
    <p:extLst>
      <p:ext uri="{BB962C8B-B14F-4D97-AF65-F5344CB8AC3E}">
        <p14:creationId xmlns:p14="http://schemas.microsoft.com/office/powerpoint/2010/main" val="296099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l: verticaal 6">
            <a:extLst>
              <a:ext uri="{FF2B5EF4-FFF2-40B4-BE49-F238E27FC236}">
                <a16:creationId xmlns:a16="http://schemas.microsoft.com/office/drawing/2014/main" id="{259143C9-106D-5095-F5CF-717C79759AFD}"/>
              </a:ext>
            </a:extLst>
          </p:cNvPr>
          <p:cNvSpPr/>
          <p:nvPr/>
        </p:nvSpPr>
        <p:spPr>
          <a:xfrm>
            <a:off x="651163" y="260782"/>
            <a:ext cx="7564582" cy="633643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800" u="sng" dirty="0"/>
          </a:p>
          <a:p>
            <a:endParaRPr lang="nl-NL" sz="800" u="sng" dirty="0"/>
          </a:p>
          <a:p>
            <a:r>
              <a:rPr lang="nl-NL" sz="2400" u="sng" dirty="0"/>
              <a:t>Ez.1:28b (1</a:t>
            </a:r>
            <a:r>
              <a:rPr lang="nl-NL" sz="2400" u="sng" baseline="30000" dirty="0"/>
              <a:t>e</a:t>
            </a:r>
            <a:r>
              <a:rPr lang="nl-NL" sz="2400" u="sng" dirty="0"/>
              <a:t> visioen)</a:t>
            </a:r>
          </a:p>
          <a:p>
            <a:r>
              <a:rPr lang="nl-NL" sz="2400" dirty="0"/>
              <a:t>Het was de verschijning van de gedaante van de heerlijkheid van JHWH</a:t>
            </a:r>
          </a:p>
          <a:p>
            <a:endParaRPr lang="nl-NL" sz="800" dirty="0"/>
          </a:p>
          <a:p>
            <a:r>
              <a:rPr lang="nl-NL" sz="2400" u="sng" dirty="0"/>
              <a:t>Ez.3:23 (2</a:t>
            </a:r>
            <a:r>
              <a:rPr lang="nl-NL" sz="2400" u="sng" baseline="30000" dirty="0"/>
              <a:t>e</a:t>
            </a:r>
            <a:r>
              <a:rPr lang="nl-NL" sz="2400" u="sng" dirty="0"/>
              <a:t> visioen)</a:t>
            </a:r>
          </a:p>
          <a:p>
            <a:r>
              <a:rPr lang="nl-NL" sz="2400" dirty="0"/>
              <a:t>Ik ging naar de vallei en zie, daar stond de heerlijkheid van JHWH zoals ik die gezien had bij de rivier de </a:t>
            </a:r>
            <a:r>
              <a:rPr lang="nl-NL" sz="2400" dirty="0" err="1"/>
              <a:t>Kebar</a:t>
            </a:r>
            <a:r>
              <a:rPr lang="nl-NL" sz="2400" dirty="0"/>
              <a:t>.</a:t>
            </a:r>
          </a:p>
          <a:p>
            <a:endParaRPr lang="nl-NL" sz="800" dirty="0"/>
          </a:p>
          <a:p>
            <a:r>
              <a:rPr lang="nl-NL" sz="2400" u="sng" dirty="0"/>
              <a:t>Ez.8:4 (3</a:t>
            </a:r>
            <a:r>
              <a:rPr lang="nl-NL" sz="2400" u="sng" baseline="30000" dirty="0"/>
              <a:t>e</a:t>
            </a:r>
            <a:r>
              <a:rPr lang="nl-NL" sz="2400" u="sng" dirty="0"/>
              <a:t> visioen)</a:t>
            </a:r>
          </a:p>
          <a:p>
            <a:r>
              <a:rPr lang="nl-NL" sz="2400" dirty="0"/>
              <a:t>Zie, daar was de heerlijkheid van de God van Israël, overeenkomstig de verschijning zoals ik die </a:t>
            </a:r>
            <a:r>
              <a:rPr lang="nl-NL" sz="2400" b="1" dirty="0"/>
              <a:t>in de vallei </a:t>
            </a:r>
            <a:r>
              <a:rPr lang="nl-NL" sz="2400" dirty="0"/>
              <a:t>gezien had.</a:t>
            </a:r>
          </a:p>
          <a:p>
            <a:endParaRPr lang="nl-NL" sz="800" dirty="0"/>
          </a:p>
          <a:p>
            <a:r>
              <a:rPr lang="nl-NL" sz="2400" u="sng" dirty="0"/>
              <a:t>Ez.10:20 (3</a:t>
            </a:r>
            <a:r>
              <a:rPr lang="nl-NL" sz="2400" u="sng" baseline="30000" dirty="0"/>
              <a:t>e</a:t>
            </a:r>
            <a:r>
              <a:rPr lang="nl-NL" sz="2400" u="sng" dirty="0"/>
              <a:t> visioen)</a:t>
            </a:r>
          </a:p>
          <a:p>
            <a:r>
              <a:rPr lang="nl-NL" sz="2400" dirty="0"/>
              <a:t>Deze wezens had ik ook gezien bij de rivier de </a:t>
            </a:r>
            <a:r>
              <a:rPr lang="nl-NL" sz="2400" dirty="0" err="1"/>
              <a:t>Kebar</a:t>
            </a:r>
            <a:r>
              <a:rPr lang="nl-NL" sz="2400" dirty="0"/>
              <a:t>. Toen wist ik dat het cherubs waren.</a:t>
            </a:r>
          </a:p>
        </p:txBody>
      </p:sp>
      <p:sp>
        <p:nvSpPr>
          <p:cNvPr id="4" name="Titel 3">
            <a:extLst>
              <a:ext uri="{FF2B5EF4-FFF2-40B4-BE49-F238E27FC236}">
                <a16:creationId xmlns:a16="http://schemas.microsoft.com/office/drawing/2014/main" id="{FBA97BAD-9BEA-5E2E-15AB-96C16A0B805D}"/>
              </a:ext>
            </a:extLst>
          </p:cNvPr>
          <p:cNvSpPr>
            <a:spLocks noGrp="1"/>
          </p:cNvSpPr>
          <p:nvPr>
            <p:ph type="title"/>
          </p:nvPr>
        </p:nvSpPr>
        <p:spPr>
          <a:xfrm>
            <a:off x="2227117" y="464127"/>
            <a:ext cx="5988628" cy="396874"/>
          </a:xfrm>
        </p:spPr>
        <p:txBody>
          <a:bodyPr>
            <a:normAutofit fontScale="90000"/>
          </a:bodyPr>
          <a:lstStyle/>
          <a:p>
            <a:r>
              <a:rPr lang="nl-NL" dirty="0"/>
              <a:t>Voortschrijdend inzicht van Ez.</a:t>
            </a:r>
          </a:p>
        </p:txBody>
      </p:sp>
    </p:spTree>
    <p:extLst>
      <p:ext uri="{BB962C8B-B14F-4D97-AF65-F5344CB8AC3E}">
        <p14:creationId xmlns:p14="http://schemas.microsoft.com/office/powerpoint/2010/main" val="293374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98F766E-A88C-468E-8CA7-667E6025D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5" y="136719"/>
            <a:ext cx="7383439" cy="414879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857E1D0A-8BA7-4018-BEC2-4C52C5D7BC2A}"/>
              </a:ext>
            </a:extLst>
          </p:cNvPr>
          <p:cNvSpPr>
            <a:spLocks noGrp="1"/>
          </p:cNvSpPr>
          <p:nvPr>
            <p:ph type="title"/>
          </p:nvPr>
        </p:nvSpPr>
        <p:spPr>
          <a:xfrm>
            <a:off x="7010399" y="136719"/>
            <a:ext cx="2160011" cy="654661"/>
          </a:xfrm>
          <a:solidFill>
            <a:schemeClr val="accent2">
              <a:lumMod val="50000"/>
            </a:schemeClr>
          </a:solidFill>
        </p:spPr>
        <p:txBody>
          <a:bodyPr>
            <a:normAutofit/>
          </a:bodyPr>
          <a:lstStyle/>
          <a:p>
            <a:r>
              <a:rPr lang="nl-NL" dirty="0">
                <a:solidFill>
                  <a:schemeClr val="tx1"/>
                </a:solidFill>
              </a:rPr>
              <a:t>Visioen 1</a:t>
            </a:r>
          </a:p>
        </p:txBody>
      </p:sp>
      <p:sp>
        <p:nvSpPr>
          <p:cNvPr id="7" name="Tijdelijke aanduiding voor inhoud 9">
            <a:extLst>
              <a:ext uri="{FF2B5EF4-FFF2-40B4-BE49-F238E27FC236}">
                <a16:creationId xmlns:a16="http://schemas.microsoft.com/office/drawing/2014/main" id="{7CBD696E-227E-4D0F-8A60-C06BB0FF7E52}"/>
              </a:ext>
            </a:extLst>
          </p:cNvPr>
          <p:cNvSpPr txBox="1">
            <a:spLocks/>
          </p:cNvSpPr>
          <p:nvPr/>
        </p:nvSpPr>
        <p:spPr>
          <a:xfrm>
            <a:off x="0" y="4204920"/>
            <a:ext cx="9170411" cy="27433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200" u="sng" dirty="0">
                <a:solidFill>
                  <a:schemeClr val="tx1"/>
                </a:solidFill>
              </a:rPr>
              <a:t>Ez.1: 22,25-28  en 2:9:</a:t>
            </a:r>
          </a:p>
          <a:p>
            <a:pPr>
              <a:buFont typeface="Wingdings" panose="05000000000000000000" pitchFamily="2" charset="2"/>
              <a:buChar char="Ø"/>
            </a:pPr>
            <a:r>
              <a:rPr lang="nl-NL" sz="2200" dirty="0"/>
              <a:t>troon als saffier met daarop iemand als een mens (vs.26)</a:t>
            </a:r>
          </a:p>
          <a:p>
            <a:pPr>
              <a:buFont typeface="Wingdings" panose="05000000000000000000" pitchFamily="2" charset="2"/>
              <a:buChar char="Ø"/>
            </a:pPr>
            <a:r>
              <a:rPr lang="nl-NL" sz="2200" dirty="0"/>
              <a:t>Gods heeft een stem (vs.25) </a:t>
            </a:r>
            <a:r>
              <a:rPr lang="nl-NL" sz="2200" dirty="0">
                <a:sym typeface="Wingdings" panose="05000000000000000000" pitchFamily="2" charset="2"/>
              </a:rPr>
              <a:t> wij kunnen spreken omdat wij op Hem lijken</a:t>
            </a:r>
          </a:p>
          <a:p>
            <a:pPr>
              <a:buFont typeface="Wingdings" panose="05000000000000000000" pitchFamily="2" charset="2"/>
              <a:buChar char="Ø"/>
            </a:pPr>
            <a:r>
              <a:rPr lang="nl-NL" sz="2200" dirty="0"/>
              <a:t> Heeft heupen (vs.27). Wij ook.</a:t>
            </a:r>
          </a:p>
          <a:p>
            <a:pPr>
              <a:buFont typeface="Wingdings" panose="05000000000000000000" pitchFamily="2" charset="2"/>
              <a:buChar char="Ø"/>
            </a:pPr>
            <a:r>
              <a:rPr lang="nl-NL" sz="2200" dirty="0"/>
              <a:t>lichtglans en regenboog rondom (vs. 27-28) </a:t>
            </a:r>
            <a:r>
              <a:rPr lang="nl-NL" sz="2200" dirty="0">
                <a:sym typeface="Wingdings" panose="05000000000000000000" pitchFamily="2" charset="2"/>
              </a:rPr>
              <a:t> deze glans ‘geeft af’ (Mozes)</a:t>
            </a:r>
          </a:p>
          <a:p>
            <a:pPr>
              <a:buFont typeface="Wingdings" panose="05000000000000000000" pitchFamily="2" charset="2"/>
              <a:buChar char="Ø"/>
            </a:pPr>
            <a:r>
              <a:rPr lang="nl-NL" sz="2200" dirty="0">
                <a:sym typeface="Wingdings" panose="05000000000000000000" pitchFamily="2" charset="2"/>
              </a:rPr>
              <a:t>Heel goed, geen aangezicht getekend!</a:t>
            </a:r>
            <a:endParaRPr lang="nl-NL" sz="2200" dirty="0"/>
          </a:p>
        </p:txBody>
      </p:sp>
      <p:sp>
        <p:nvSpPr>
          <p:cNvPr id="2" name="Pijl: omlaag 1">
            <a:extLst>
              <a:ext uri="{FF2B5EF4-FFF2-40B4-BE49-F238E27FC236}">
                <a16:creationId xmlns:a16="http://schemas.microsoft.com/office/drawing/2014/main" id="{6AA22A3E-0AFB-441F-9946-A4F120517365}"/>
              </a:ext>
            </a:extLst>
          </p:cNvPr>
          <p:cNvSpPr/>
          <p:nvPr/>
        </p:nvSpPr>
        <p:spPr>
          <a:xfrm rot="4246722">
            <a:off x="5937232" y="908960"/>
            <a:ext cx="102552" cy="496778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90C03C5C-C260-46F3-9464-E44A92401E33}"/>
              </a:ext>
            </a:extLst>
          </p:cNvPr>
          <p:cNvSpPr txBox="1"/>
          <p:nvPr/>
        </p:nvSpPr>
        <p:spPr>
          <a:xfrm>
            <a:off x="7785629" y="2252971"/>
            <a:ext cx="1148845" cy="400110"/>
          </a:xfrm>
          <a:prstGeom prst="rect">
            <a:avLst/>
          </a:prstGeom>
          <a:noFill/>
        </p:spPr>
        <p:txBody>
          <a:bodyPr wrap="square" rtlCol="0">
            <a:spAutoFit/>
          </a:bodyPr>
          <a:lstStyle/>
          <a:p>
            <a:r>
              <a:rPr lang="nl-NL" sz="2000" dirty="0"/>
              <a:t>Ezechiël</a:t>
            </a:r>
          </a:p>
        </p:txBody>
      </p:sp>
    </p:spTree>
    <p:extLst>
      <p:ext uri="{BB962C8B-B14F-4D97-AF65-F5344CB8AC3E}">
        <p14:creationId xmlns:p14="http://schemas.microsoft.com/office/powerpoint/2010/main" val="316847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81543E9C-4A3B-4112-A605-985083488781}"/>
              </a:ext>
            </a:extLst>
          </p:cNvPr>
          <p:cNvPicPr>
            <a:picLocks noGrp="1" noChangeAspect="1"/>
          </p:cNvPicPr>
          <p:nvPr>
            <p:ph sz="half" idx="2"/>
          </p:nvPr>
        </p:nvPicPr>
        <p:blipFill>
          <a:blip r:embed="rId2"/>
          <a:stretch>
            <a:fillRect/>
          </a:stretch>
        </p:blipFill>
        <p:spPr>
          <a:xfrm>
            <a:off x="131859" y="1351813"/>
            <a:ext cx="5969492" cy="4471357"/>
          </a:xfrm>
          <a:prstGeom prst="rect">
            <a:avLst/>
          </a:prstGeom>
        </p:spPr>
      </p:pic>
      <p:sp>
        <p:nvSpPr>
          <p:cNvPr id="11" name="Tijdelijke aanduiding voor inhoud 5">
            <a:extLst>
              <a:ext uri="{FF2B5EF4-FFF2-40B4-BE49-F238E27FC236}">
                <a16:creationId xmlns:a16="http://schemas.microsoft.com/office/drawing/2014/main" id="{853DFA98-8E06-4003-8AA6-CBAB6CC03296}"/>
              </a:ext>
            </a:extLst>
          </p:cNvPr>
          <p:cNvSpPr txBox="1">
            <a:spLocks/>
          </p:cNvSpPr>
          <p:nvPr/>
        </p:nvSpPr>
        <p:spPr>
          <a:xfrm>
            <a:off x="6101351" y="1351813"/>
            <a:ext cx="3042649" cy="444002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300" u="sng" dirty="0"/>
              <a:t>Vier wezens</a:t>
            </a:r>
            <a:r>
              <a:rPr lang="nl-NL" sz="2300" dirty="0"/>
              <a:t>:</a:t>
            </a:r>
          </a:p>
          <a:p>
            <a:r>
              <a:rPr lang="nl-NL" sz="2300" dirty="0"/>
              <a:t>4 gezichten (mens, rund, arend, leeuw; Ez.1:10)</a:t>
            </a:r>
          </a:p>
          <a:p>
            <a:r>
              <a:rPr lang="nl-NL" sz="2300" dirty="0"/>
              <a:t>4 vleugels waaronder mensenhanden (vs.8)</a:t>
            </a:r>
          </a:p>
          <a:p>
            <a:r>
              <a:rPr lang="nl-NL" sz="2300" dirty="0"/>
              <a:t>2 wielen; vs.16)</a:t>
            </a:r>
          </a:p>
          <a:p>
            <a:r>
              <a:rPr lang="nl-NL" sz="2300" dirty="0"/>
              <a:t>Wielen onderdeel van hun lichaam (</a:t>
            </a:r>
            <a:r>
              <a:rPr lang="nl-NL" sz="2300" u="sng" dirty="0"/>
              <a:t>1:20,21;10:17</a:t>
            </a:r>
            <a:r>
              <a:rPr lang="nl-NL" sz="2300" dirty="0"/>
              <a:t>)</a:t>
            </a:r>
          </a:p>
          <a:p>
            <a:r>
              <a:rPr lang="nl-NL" sz="2300" dirty="0"/>
              <a:t>Wielen en lichaam vol ogen (1:18;10:12)</a:t>
            </a:r>
          </a:p>
        </p:txBody>
      </p:sp>
      <p:sp>
        <p:nvSpPr>
          <p:cNvPr id="2" name="Rechthoek 1">
            <a:extLst>
              <a:ext uri="{FF2B5EF4-FFF2-40B4-BE49-F238E27FC236}">
                <a16:creationId xmlns:a16="http://schemas.microsoft.com/office/drawing/2014/main" id="{A1DB3903-6D80-490E-AA14-AA7968B214F4}"/>
              </a:ext>
            </a:extLst>
          </p:cNvPr>
          <p:cNvSpPr/>
          <p:nvPr/>
        </p:nvSpPr>
        <p:spPr>
          <a:xfrm>
            <a:off x="3214255" y="36576"/>
            <a:ext cx="5774193" cy="1154162"/>
          </a:xfrm>
          <a:prstGeom prst="rect">
            <a:avLst/>
          </a:prstGeom>
          <a:solidFill>
            <a:srgbClr val="96C0AB"/>
          </a:solidFill>
        </p:spPr>
        <p:txBody>
          <a:bodyPr wrap="square">
            <a:spAutoFit/>
          </a:bodyPr>
          <a:lstStyle/>
          <a:p>
            <a:pPr lvl="0"/>
            <a:r>
              <a:rPr lang="nl-NL" sz="2300" dirty="0">
                <a:solidFill>
                  <a:schemeClr val="bg1"/>
                </a:solidFill>
              </a:rPr>
              <a:t>Ezechiël beschrijft vooral de 4 wezens die JHWH omringen, vooral hoe die bewegen. </a:t>
            </a:r>
          </a:p>
          <a:p>
            <a:pPr lvl="0"/>
            <a:r>
              <a:rPr lang="nl-NL" sz="2300" dirty="0">
                <a:solidFill>
                  <a:schemeClr val="bg1"/>
                </a:solidFill>
              </a:rPr>
              <a:t>Vier wezens: Dragers van GODS troon</a:t>
            </a:r>
          </a:p>
        </p:txBody>
      </p:sp>
      <p:sp>
        <p:nvSpPr>
          <p:cNvPr id="6" name="Rechthoek: afgeronde hoeken 5">
            <a:extLst>
              <a:ext uri="{FF2B5EF4-FFF2-40B4-BE49-F238E27FC236}">
                <a16:creationId xmlns:a16="http://schemas.microsoft.com/office/drawing/2014/main" id="{2DA664A2-3B97-45B2-9FE1-EA34D6B29D74}"/>
              </a:ext>
            </a:extLst>
          </p:cNvPr>
          <p:cNvSpPr/>
          <p:nvPr/>
        </p:nvSpPr>
        <p:spPr>
          <a:xfrm>
            <a:off x="122828" y="6076578"/>
            <a:ext cx="8865619" cy="738664"/>
          </a:xfrm>
          <a:prstGeom prst="roundRect">
            <a:avLst/>
          </a:prstGeom>
          <a:solidFill>
            <a:srgbClr val="96C0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300" dirty="0">
                <a:solidFill>
                  <a:schemeClr val="bg1"/>
                </a:solidFill>
              </a:rPr>
              <a:t>Jesaja zag serafs met 6 vleugels. Deze wezens hebben 4 vleugels en 2 wielen. Ezechiël herkent ze als cherubs (Ez.10:20).</a:t>
            </a:r>
          </a:p>
        </p:txBody>
      </p:sp>
      <p:sp>
        <p:nvSpPr>
          <p:cNvPr id="8" name="Titel 1">
            <a:extLst>
              <a:ext uri="{FF2B5EF4-FFF2-40B4-BE49-F238E27FC236}">
                <a16:creationId xmlns:a16="http://schemas.microsoft.com/office/drawing/2014/main" id="{A27104C7-570F-4E6E-8336-75725D694D19}"/>
              </a:ext>
            </a:extLst>
          </p:cNvPr>
          <p:cNvSpPr>
            <a:spLocks noGrp="1"/>
          </p:cNvSpPr>
          <p:nvPr>
            <p:ph type="title"/>
          </p:nvPr>
        </p:nvSpPr>
        <p:spPr>
          <a:xfrm>
            <a:off x="122830" y="36576"/>
            <a:ext cx="2398697" cy="618785"/>
          </a:xfrm>
          <a:solidFill>
            <a:schemeClr val="accent2">
              <a:lumMod val="50000"/>
            </a:schemeClr>
          </a:solidFill>
        </p:spPr>
        <p:txBody>
          <a:bodyPr>
            <a:normAutofit fontScale="90000"/>
          </a:bodyPr>
          <a:lstStyle/>
          <a:p>
            <a:pPr algn="ctr"/>
            <a:r>
              <a:rPr lang="nl-NL" dirty="0"/>
              <a:t>Visioen 1-3</a:t>
            </a:r>
          </a:p>
        </p:txBody>
      </p:sp>
    </p:spTree>
    <p:extLst>
      <p:ext uri="{BB962C8B-B14F-4D97-AF65-F5344CB8AC3E}">
        <p14:creationId xmlns:p14="http://schemas.microsoft.com/office/powerpoint/2010/main" val="5133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0EC97A-1C4B-4D87-97D9-4007A6D3D9FB}"/>
              </a:ext>
            </a:extLst>
          </p:cNvPr>
          <p:cNvSpPr>
            <a:spLocks noGrp="1"/>
          </p:cNvSpPr>
          <p:nvPr>
            <p:ph type="title"/>
          </p:nvPr>
        </p:nvSpPr>
        <p:spPr>
          <a:xfrm>
            <a:off x="168728" y="183858"/>
            <a:ext cx="8806543" cy="1692567"/>
          </a:xfrm>
          <a:noFill/>
          <a:ln>
            <a:noFill/>
          </a:ln>
        </p:spPr>
        <p:txBody>
          <a:bodyPr>
            <a:normAutofit fontScale="90000"/>
          </a:bodyPr>
          <a:lstStyle/>
          <a:p>
            <a:pPr algn="ctr"/>
            <a:r>
              <a:rPr lang="nl-NL" sz="6000" b="1" dirty="0">
                <a:solidFill>
                  <a:schemeClr val="tx2">
                    <a:lumMod val="75000"/>
                  </a:schemeClr>
                </a:solidFill>
              </a:rPr>
              <a:t>De heerlijkheid van JHWH</a:t>
            </a:r>
            <a:br>
              <a:rPr lang="nl-NL" sz="6000" b="1" dirty="0">
                <a:solidFill>
                  <a:schemeClr val="tx2">
                    <a:lumMod val="75000"/>
                  </a:schemeClr>
                </a:solidFill>
              </a:rPr>
            </a:br>
            <a:br>
              <a:rPr lang="nl-NL" sz="2500" b="1" dirty="0">
                <a:solidFill>
                  <a:schemeClr val="tx2">
                    <a:lumMod val="75000"/>
                  </a:schemeClr>
                </a:solidFill>
              </a:rPr>
            </a:br>
            <a:r>
              <a:rPr lang="nl-NL" sz="3600" dirty="0">
                <a:solidFill>
                  <a:schemeClr val="tx2">
                    <a:lumMod val="75000"/>
                  </a:schemeClr>
                </a:solidFill>
              </a:rPr>
              <a:t>Kunnen wij JHWH zien?</a:t>
            </a:r>
          </a:p>
        </p:txBody>
      </p:sp>
      <p:sp>
        <p:nvSpPr>
          <p:cNvPr id="5" name="Ondertitel 4">
            <a:extLst>
              <a:ext uri="{FF2B5EF4-FFF2-40B4-BE49-F238E27FC236}">
                <a16:creationId xmlns:a16="http://schemas.microsoft.com/office/drawing/2014/main" id="{C3F338C5-A45C-431B-B43B-D54830C706A2}"/>
              </a:ext>
            </a:extLst>
          </p:cNvPr>
          <p:cNvSpPr>
            <a:spLocks noGrp="1"/>
          </p:cNvSpPr>
          <p:nvPr>
            <p:ph idx="1"/>
          </p:nvPr>
        </p:nvSpPr>
        <p:spPr>
          <a:xfrm>
            <a:off x="168727" y="5564118"/>
            <a:ext cx="8806543" cy="1110024"/>
          </a:xfrm>
          <a:noFill/>
        </p:spPr>
        <p:txBody>
          <a:bodyPr>
            <a:normAutofit fontScale="92500"/>
          </a:bodyPr>
          <a:lstStyle/>
          <a:p>
            <a:pPr marL="0" indent="0">
              <a:buNone/>
            </a:pPr>
            <a:r>
              <a:rPr lang="nl-NL" sz="3000" dirty="0" err="1"/>
              <a:t>OneNewMan</a:t>
            </a:r>
            <a:r>
              <a:rPr lang="nl-NL" sz="3000" dirty="0"/>
              <a:t> Dordt</a:t>
            </a:r>
          </a:p>
          <a:p>
            <a:pPr marL="0" indent="0">
              <a:buNone/>
            </a:pPr>
            <a:r>
              <a:rPr lang="nl-NL" sz="3000" dirty="0"/>
              <a:t>25 november 2023		    	         © www.enoordermeer.nl</a:t>
            </a:r>
          </a:p>
        </p:txBody>
      </p:sp>
      <p:pic>
        <p:nvPicPr>
          <p:cNvPr id="1026" name="Picture 2" descr="Onderzoeker denkt dat Ark van het Verbond in verborgen kamer ligt - CIP.nl">
            <a:extLst>
              <a:ext uri="{FF2B5EF4-FFF2-40B4-BE49-F238E27FC236}">
                <a16:creationId xmlns:a16="http://schemas.microsoft.com/office/drawing/2014/main" id="{EAE8E3F8-41AF-416E-B7BC-44A8BDC1D5F9}"/>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2101755" y="1992004"/>
            <a:ext cx="4491739" cy="345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16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C93A60D-470E-473A-8379-111D34067DAC}"/>
              </a:ext>
            </a:extLst>
          </p:cNvPr>
          <p:cNvPicPr>
            <a:picLocks noGrp="1" noChangeAspect="1"/>
          </p:cNvPicPr>
          <p:nvPr>
            <p:ph sz="half" idx="1"/>
          </p:nvPr>
        </p:nvPicPr>
        <p:blipFill>
          <a:blip r:embed="rId2"/>
          <a:stretch>
            <a:fillRect/>
          </a:stretch>
        </p:blipFill>
        <p:spPr>
          <a:xfrm>
            <a:off x="228598" y="2254835"/>
            <a:ext cx="3995225" cy="3199363"/>
          </a:xfrm>
          <a:prstGeom prst="rect">
            <a:avLst/>
          </a:prstGeom>
        </p:spPr>
      </p:pic>
      <p:pic>
        <p:nvPicPr>
          <p:cNvPr id="7" name="Tijdelijke aanduiding voor inhoud 6">
            <a:extLst>
              <a:ext uri="{FF2B5EF4-FFF2-40B4-BE49-F238E27FC236}">
                <a16:creationId xmlns:a16="http://schemas.microsoft.com/office/drawing/2014/main" id="{72BED073-9FA1-45B8-A843-3037EC4F5FD2}"/>
              </a:ext>
            </a:extLst>
          </p:cNvPr>
          <p:cNvPicPr>
            <a:picLocks noGrp="1" noChangeAspect="1"/>
          </p:cNvPicPr>
          <p:nvPr>
            <p:ph sz="half" idx="2"/>
          </p:nvPr>
        </p:nvPicPr>
        <p:blipFill>
          <a:blip r:embed="rId3"/>
          <a:stretch>
            <a:fillRect/>
          </a:stretch>
        </p:blipFill>
        <p:spPr>
          <a:xfrm>
            <a:off x="4318163" y="2254835"/>
            <a:ext cx="4669972" cy="2763067"/>
          </a:xfrm>
        </p:spPr>
      </p:pic>
      <p:sp>
        <p:nvSpPr>
          <p:cNvPr id="3" name="Rechthoek 2">
            <a:extLst>
              <a:ext uri="{FF2B5EF4-FFF2-40B4-BE49-F238E27FC236}">
                <a16:creationId xmlns:a16="http://schemas.microsoft.com/office/drawing/2014/main" id="{792BC30F-045A-4A11-A551-2824E24A4BB7}"/>
              </a:ext>
            </a:extLst>
          </p:cNvPr>
          <p:cNvSpPr/>
          <p:nvPr/>
        </p:nvSpPr>
        <p:spPr>
          <a:xfrm>
            <a:off x="584362" y="141513"/>
            <a:ext cx="8403773" cy="1524520"/>
          </a:xfrm>
          <a:prstGeom prst="rect">
            <a:avLst/>
          </a:prstGeom>
        </p:spPr>
        <p:txBody>
          <a:bodyPr wrap="square">
            <a:spAutoFit/>
          </a:bodyPr>
          <a:lstStyle/>
          <a:p>
            <a:pPr defTabSz="685800">
              <a:lnSpc>
                <a:spcPct val="90000"/>
              </a:lnSpc>
              <a:spcBef>
                <a:spcPts val="750"/>
              </a:spcBef>
            </a:pPr>
            <a:r>
              <a:rPr lang="nl-NL" sz="2400" dirty="0">
                <a:solidFill>
                  <a:schemeClr val="accent3">
                    <a:lumMod val="60000"/>
                    <a:lumOff val="40000"/>
                  </a:schemeClr>
                </a:solidFill>
              </a:rPr>
              <a:t>Vraag:</a:t>
            </a:r>
          </a:p>
          <a:p>
            <a:pPr defTabSz="685800">
              <a:lnSpc>
                <a:spcPct val="90000"/>
              </a:lnSpc>
              <a:spcBef>
                <a:spcPts val="750"/>
              </a:spcBef>
            </a:pPr>
            <a:r>
              <a:rPr lang="nl-NL" sz="2400" dirty="0">
                <a:solidFill>
                  <a:schemeClr val="accent3">
                    <a:lumMod val="60000"/>
                    <a:lumOff val="40000"/>
                  </a:schemeClr>
                </a:solidFill>
              </a:rPr>
              <a:t>In het 4</a:t>
            </a:r>
            <a:r>
              <a:rPr lang="nl-NL" sz="2400" baseline="30000" dirty="0">
                <a:solidFill>
                  <a:schemeClr val="accent3">
                    <a:lumMod val="60000"/>
                    <a:lumOff val="40000"/>
                  </a:schemeClr>
                </a:solidFill>
              </a:rPr>
              <a:t>e</a:t>
            </a:r>
            <a:r>
              <a:rPr lang="nl-NL" sz="2400" dirty="0">
                <a:solidFill>
                  <a:schemeClr val="accent3">
                    <a:lumMod val="60000"/>
                    <a:lumOff val="40000"/>
                  </a:schemeClr>
                </a:solidFill>
              </a:rPr>
              <a:t> visioen hebben de cherubs 2 gezichten (mens, leeuw -  Ez.41:18-19). In de voorgaande visioenen 4 (mens, leeuw, rund, adelaar). Hoe kan dat?</a:t>
            </a:r>
          </a:p>
        </p:txBody>
      </p:sp>
      <p:sp>
        <p:nvSpPr>
          <p:cNvPr id="8" name="Tekstvak 7">
            <a:extLst>
              <a:ext uri="{FF2B5EF4-FFF2-40B4-BE49-F238E27FC236}">
                <a16:creationId xmlns:a16="http://schemas.microsoft.com/office/drawing/2014/main" id="{DC82675C-7417-4AE5-8DA2-E29ED31F7E02}"/>
              </a:ext>
            </a:extLst>
          </p:cNvPr>
          <p:cNvSpPr txBox="1"/>
          <p:nvPr/>
        </p:nvSpPr>
        <p:spPr>
          <a:xfrm>
            <a:off x="4798619" y="5606704"/>
            <a:ext cx="3709060" cy="892552"/>
          </a:xfrm>
          <a:prstGeom prst="rect">
            <a:avLst/>
          </a:prstGeom>
          <a:noFill/>
        </p:spPr>
        <p:txBody>
          <a:bodyPr wrap="square" rtlCol="0">
            <a:spAutoFit/>
          </a:bodyPr>
          <a:lstStyle/>
          <a:p>
            <a:pPr algn="ctr"/>
            <a:r>
              <a:rPr lang="nl-NL" sz="2600" dirty="0"/>
              <a:t>Van life naar afbeelding</a:t>
            </a:r>
          </a:p>
          <a:p>
            <a:pPr algn="ctr"/>
            <a:r>
              <a:rPr lang="nl-NL" sz="2600" dirty="0"/>
              <a:t>Van 3D naar 2D</a:t>
            </a:r>
          </a:p>
        </p:txBody>
      </p:sp>
      <p:sp>
        <p:nvSpPr>
          <p:cNvPr id="2" name="Tekstvak 1">
            <a:extLst>
              <a:ext uri="{FF2B5EF4-FFF2-40B4-BE49-F238E27FC236}">
                <a16:creationId xmlns:a16="http://schemas.microsoft.com/office/drawing/2014/main" id="{8D053E84-03AB-430E-991A-D4E5ADD55B39}"/>
              </a:ext>
            </a:extLst>
          </p:cNvPr>
          <p:cNvSpPr txBox="1"/>
          <p:nvPr/>
        </p:nvSpPr>
        <p:spPr>
          <a:xfrm>
            <a:off x="998788" y="1793170"/>
            <a:ext cx="1468583" cy="461665"/>
          </a:xfrm>
          <a:prstGeom prst="rect">
            <a:avLst/>
          </a:prstGeom>
          <a:noFill/>
        </p:spPr>
        <p:txBody>
          <a:bodyPr wrap="square" rtlCol="0">
            <a:spAutoFit/>
          </a:bodyPr>
          <a:lstStyle/>
          <a:p>
            <a:r>
              <a:rPr lang="nl-NL" sz="2400" dirty="0"/>
              <a:t>1</a:t>
            </a:r>
            <a:r>
              <a:rPr lang="nl-NL" sz="2400" baseline="30000" dirty="0"/>
              <a:t>e</a:t>
            </a:r>
            <a:r>
              <a:rPr lang="nl-NL" sz="2400" dirty="0"/>
              <a:t> visioen</a:t>
            </a:r>
          </a:p>
        </p:txBody>
      </p:sp>
      <p:sp>
        <p:nvSpPr>
          <p:cNvPr id="4" name="Tekstvak 3">
            <a:extLst>
              <a:ext uri="{FF2B5EF4-FFF2-40B4-BE49-F238E27FC236}">
                <a16:creationId xmlns:a16="http://schemas.microsoft.com/office/drawing/2014/main" id="{908393C4-DCD5-44DB-95E7-28316BFA053C}"/>
              </a:ext>
            </a:extLst>
          </p:cNvPr>
          <p:cNvSpPr txBox="1"/>
          <p:nvPr/>
        </p:nvSpPr>
        <p:spPr>
          <a:xfrm>
            <a:off x="5918858" y="1793170"/>
            <a:ext cx="1468582" cy="461665"/>
          </a:xfrm>
          <a:prstGeom prst="rect">
            <a:avLst/>
          </a:prstGeom>
          <a:noFill/>
        </p:spPr>
        <p:txBody>
          <a:bodyPr wrap="square" rtlCol="0">
            <a:spAutoFit/>
          </a:bodyPr>
          <a:lstStyle/>
          <a:p>
            <a:r>
              <a:rPr lang="nl-NL" sz="2400" dirty="0"/>
              <a:t>4</a:t>
            </a:r>
            <a:r>
              <a:rPr lang="nl-NL" sz="2400" baseline="30000" dirty="0"/>
              <a:t>e</a:t>
            </a:r>
            <a:r>
              <a:rPr lang="nl-NL" sz="2400" dirty="0"/>
              <a:t> visioen</a:t>
            </a:r>
          </a:p>
        </p:txBody>
      </p:sp>
    </p:spTree>
    <p:extLst>
      <p:ext uri="{BB962C8B-B14F-4D97-AF65-F5344CB8AC3E}">
        <p14:creationId xmlns:p14="http://schemas.microsoft.com/office/powerpoint/2010/main" val="300102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ECC3F-F294-4B46-B894-B350E8DEF541}"/>
              </a:ext>
            </a:extLst>
          </p:cNvPr>
          <p:cNvSpPr>
            <a:spLocks noGrp="1"/>
          </p:cNvSpPr>
          <p:nvPr>
            <p:ph type="title"/>
          </p:nvPr>
        </p:nvSpPr>
        <p:spPr>
          <a:xfrm>
            <a:off x="1647114" y="70965"/>
            <a:ext cx="6829968" cy="501734"/>
          </a:xfrm>
          <a:solidFill>
            <a:srgbClr val="FFC000"/>
          </a:solidFill>
        </p:spPr>
        <p:txBody>
          <a:bodyPr>
            <a:normAutofit fontScale="90000"/>
          </a:bodyPr>
          <a:lstStyle/>
          <a:p>
            <a:pPr algn="ctr"/>
            <a:r>
              <a:rPr lang="nl-NL" dirty="0">
                <a:solidFill>
                  <a:schemeClr val="bg1"/>
                </a:solidFill>
              </a:rPr>
              <a:t>Daniel 7: JHWH </a:t>
            </a:r>
            <a:r>
              <a:rPr lang="nl-NL" dirty="0" err="1">
                <a:solidFill>
                  <a:schemeClr val="bg1"/>
                </a:solidFill>
              </a:rPr>
              <a:t>èn</a:t>
            </a:r>
            <a:r>
              <a:rPr lang="nl-NL" dirty="0">
                <a:solidFill>
                  <a:schemeClr val="bg1"/>
                </a:solidFill>
              </a:rPr>
              <a:t> Jeshua tegelijk</a:t>
            </a:r>
          </a:p>
        </p:txBody>
      </p:sp>
      <p:pic>
        <p:nvPicPr>
          <p:cNvPr id="1026" name="Picture 2" descr="Gerelateerde afbeelding">
            <a:extLst>
              <a:ext uri="{FF2B5EF4-FFF2-40B4-BE49-F238E27FC236}">
                <a16:creationId xmlns:a16="http://schemas.microsoft.com/office/drawing/2014/main" id="{EC6F7FBE-E75D-45ED-919D-4BB46967C7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58" t="4291" r="15140"/>
          <a:stretch/>
        </p:blipFill>
        <p:spPr bwMode="auto">
          <a:xfrm>
            <a:off x="4923509" y="708559"/>
            <a:ext cx="4059910" cy="3882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daniel visioen mensenzoon">
            <a:extLst>
              <a:ext uri="{FF2B5EF4-FFF2-40B4-BE49-F238E27FC236}">
                <a16:creationId xmlns:a16="http://schemas.microsoft.com/office/drawing/2014/main" id="{C3117F55-17A5-4633-88DC-93A15CCE4A32}"/>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4406" t="6000" r="2508" b="2604"/>
          <a:stretch/>
        </p:blipFill>
        <p:spPr bwMode="auto">
          <a:xfrm>
            <a:off x="160581" y="3433570"/>
            <a:ext cx="2088472" cy="332254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03EB2267-6EA4-40BE-B4F1-52C6986988AB}"/>
              </a:ext>
            </a:extLst>
          </p:cNvPr>
          <p:cNvSpPr>
            <a:spLocks noGrp="1"/>
          </p:cNvSpPr>
          <p:nvPr>
            <p:ph sz="half" idx="1"/>
          </p:nvPr>
        </p:nvSpPr>
        <p:spPr>
          <a:xfrm>
            <a:off x="145876" y="553516"/>
            <a:ext cx="4916222" cy="2843153"/>
          </a:xfrm>
          <a:noFill/>
        </p:spPr>
        <p:txBody>
          <a:bodyPr>
            <a:noAutofit/>
          </a:bodyPr>
          <a:lstStyle/>
          <a:p>
            <a:pPr marL="0" indent="0">
              <a:buNone/>
            </a:pPr>
            <a:r>
              <a:rPr lang="nl-NL" sz="2400" u="sng" dirty="0"/>
              <a:t>Droom = visioen:</a:t>
            </a:r>
          </a:p>
          <a:p>
            <a:r>
              <a:rPr lang="nl-NL" sz="2400" dirty="0"/>
              <a:t>Fysiek op bed (vs.1)</a:t>
            </a:r>
          </a:p>
          <a:p>
            <a:r>
              <a:rPr lang="nl-NL" sz="2400" dirty="0"/>
              <a:t>Reist in geest en in tijd</a:t>
            </a:r>
          </a:p>
          <a:p>
            <a:r>
              <a:rPr lang="nl-NL" sz="2400" dirty="0"/>
              <a:t>Mensenzoon ontvangt heerschappij (vs.13/14)</a:t>
            </a:r>
          </a:p>
          <a:p>
            <a:r>
              <a:rPr lang="nl-NL" sz="2400" dirty="0"/>
              <a:t>Rechtszaak: Boeken gaan open</a:t>
            </a:r>
          </a:p>
          <a:p>
            <a:r>
              <a:rPr lang="nl-NL" sz="2400" dirty="0"/>
              <a:t>Toekomstig oordeel</a:t>
            </a:r>
          </a:p>
        </p:txBody>
      </p:sp>
      <p:sp>
        <p:nvSpPr>
          <p:cNvPr id="8" name="Tekstvak 7">
            <a:extLst>
              <a:ext uri="{FF2B5EF4-FFF2-40B4-BE49-F238E27FC236}">
                <a16:creationId xmlns:a16="http://schemas.microsoft.com/office/drawing/2014/main" id="{C719D146-E786-2589-2180-90D4DAC883F5}"/>
              </a:ext>
            </a:extLst>
          </p:cNvPr>
          <p:cNvSpPr txBox="1"/>
          <p:nvPr/>
        </p:nvSpPr>
        <p:spPr>
          <a:xfrm>
            <a:off x="2684540" y="4591416"/>
            <a:ext cx="6459460" cy="2164695"/>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l-NL" sz="2400" b="0" i="0" u="sng"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Heerlijkheid:</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Oude van dagen heeft haar. Wij lijken op Hem!</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Van de 4 cherubs ziet hij alleen de wielen</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1000-tallen: </a:t>
            </a:r>
            <a:r>
              <a:rPr kumimoji="0" lang="nl-NL" sz="2400" b="0" i="0" u="none" strike="noStrike" kern="1200" cap="none" spc="0" normalizeH="0" baseline="0" noProof="0" dirty="0" err="1">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wrsch</a:t>
            </a:r>
            <a:r>
              <a:rPr kumimoji="0" lang="nl-NL"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 cherubs/serafs (vs.10)</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10.000-tallen: </a:t>
            </a:r>
            <a:r>
              <a:rPr kumimoji="0" lang="nl-NL" sz="2400" b="0" i="0" u="none" strike="noStrike" kern="1200" cap="none" spc="0" normalizeH="0" baseline="0" noProof="0" dirty="0" err="1">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wrsch</a:t>
            </a:r>
            <a:r>
              <a:rPr kumimoji="0" lang="nl-NL" sz="24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 gewone engelen</a:t>
            </a:r>
          </a:p>
        </p:txBody>
      </p:sp>
    </p:spTree>
    <p:extLst>
      <p:ext uri="{BB962C8B-B14F-4D97-AF65-F5344CB8AC3E}">
        <p14:creationId xmlns:p14="http://schemas.microsoft.com/office/powerpoint/2010/main" val="52022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56F6-202D-E1FD-03DA-7B496FAB7E8F}"/>
              </a:ext>
            </a:extLst>
          </p:cNvPr>
          <p:cNvSpPr>
            <a:spLocks noGrp="1"/>
          </p:cNvSpPr>
          <p:nvPr>
            <p:ph type="title"/>
          </p:nvPr>
        </p:nvSpPr>
        <p:spPr>
          <a:xfrm>
            <a:off x="2387576" y="124691"/>
            <a:ext cx="4793673" cy="886691"/>
          </a:xfrm>
          <a:solidFill>
            <a:schemeClr val="accent1"/>
          </a:solidFill>
        </p:spPr>
        <p:txBody>
          <a:bodyPr>
            <a:normAutofit/>
          </a:bodyPr>
          <a:lstStyle/>
          <a:p>
            <a:r>
              <a:rPr lang="nl-NL" dirty="0">
                <a:solidFill>
                  <a:schemeClr val="bg1"/>
                </a:solidFill>
              </a:rPr>
              <a:t>Wij lijken op HEM !!!</a:t>
            </a:r>
          </a:p>
        </p:txBody>
      </p:sp>
      <p:pic>
        <p:nvPicPr>
          <p:cNvPr id="1026" name="Picture 2" descr="Open female mouth with red lips and white teeth painted with lipstick, isolated on white">
            <a:extLst>
              <a:ext uri="{FF2B5EF4-FFF2-40B4-BE49-F238E27FC236}">
                <a16:creationId xmlns:a16="http://schemas.microsoft.com/office/drawing/2014/main" id="{8CF93067-4958-B5B0-DFF6-C7409B66C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59" t="23775" r="28216" b="17438"/>
          <a:stretch/>
        </p:blipFill>
        <p:spPr bwMode="auto">
          <a:xfrm>
            <a:off x="3525544" y="2684904"/>
            <a:ext cx="2536857" cy="2343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autiful healthy shiny hair texture with highlighted streaks">
            <a:extLst>
              <a:ext uri="{FF2B5EF4-FFF2-40B4-BE49-F238E27FC236}">
                <a16:creationId xmlns:a16="http://schemas.microsoft.com/office/drawing/2014/main" id="{24F40E75-4F56-D864-1C3D-5DF7C5FD10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707"/>
          <a:stretch/>
        </p:blipFill>
        <p:spPr bwMode="auto">
          <a:xfrm>
            <a:off x="261858" y="4297939"/>
            <a:ext cx="28561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siness teamwork join hands together. Business teamwork concept">
            <a:extLst>
              <a:ext uri="{FF2B5EF4-FFF2-40B4-BE49-F238E27FC236}">
                <a16:creationId xmlns:a16="http://schemas.microsoft.com/office/drawing/2014/main" id="{D8904D1D-8D2E-5CC1-C31E-6FC85C9BB2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56" t="3637" r="9999" b="26059"/>
          <a:stretch/>
        </p:blipFill>
        <p:spPr bwMode="auto">
          <a:xfrm>
            <a:off x="242736" y="1133918"/>
            <a:ext cx="2856102" cy="23673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egs walking">
            <a:extLst>
              <a:ext uri="{FF2B5EF4-FFF2-40B4-BE49-F238E27FC236}">
                <a16:creationId xmlns:a16="http://schemas.microsoft.com/office/drawing/2014/main" id="{8D9DCCF4-45DA-431E-D49D-407C304B57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37" t="4242" r="19293" b="7273"/>
          <a:stretch/>
        </p:blipFill>
        <p:spPr bwMode="auto">
          <a:xfrm>
            <a:off x="6469986" y="1133918"/>
            <a:ext cx="2431278" cy="25174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man suffering from hip joint pain">
            <a:extLst>
              <a:ext uri="{FF2B5EF4-FFF2-40B4-BE49-F238E27FC236}">
                <a16:creationId xmlns:a16="http://schemas.microsoft.com/office/drawing/2014/main" id="{D15A8A79-78D1-FC8E-F406-0FBFB5BC485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654" t="16363" r="21871" b="11515"/>
          <a:stretch/>
        </p:blipFill>
        <p:spPr bwMode="auto">
          <a:xfrm>
            <a:off x="6469986" y="4297939"/>
            <a:ext cx="24121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0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FCB32-E2D7-48F1-9A2D-2915A2C692F8}"/>
              </a:ext>
            </a:extLst>
          </p:cNvPr>
          <p:cNvSpPr>
            <a:spLocks noGrp="1"/>
          </p:cNvSpPr>
          <p:nvPr>
            <p:ph type="title"/>
          </p:nvPr>
        </p:nvSpPr>
        <p:spPr>
          <a:xfrm>
            <a:off x="160558" y="99622"/>
            <a:ext cx="7369791" cy="522511"/>
          </a:xfrm>
          <a:solidFill>
            <a:srgbClr val="7030A0"/>
          </a:solidFill>
        </p:spPr>
        <p:txBody>
          <a:bodyPr>
            <a:normAutofit fontScale="90000"/>
          </a:bodyPr>
          <a:lstStyle/>
          <a:p>
            <a:r>
              <a:rPr lang="nl-NL" dirty="0"/>
              <a:t>Johannes ziet JHWH én Jeshua thuis </a:t>
            </a:r>
            <a:r>
              <a:rPr lang="nl-NL" dirty="0">
                <a:solidFill>
                  <a:schemeClr val="bg1"/>
                </a:solidFill>
                <a:highlight>
                  <a:srgbClr val="FFFF00"/>
                </a:highlight>
              </a:rPr>
              <a:t>*</a:t>
            </a:r>
            <a:r>
              <a:rPr lang="nl-NL" dirty="0"/>
              <a:t> </a:t>
            </a:r>
          </a:p>
        </p:txBody>
      </p:sp>
      <p:pic>
        <p:nvPicPr>
          <p:cNvPr id="1026" name="Picture 2" descr="Afbeeldingsresultaat voor visioen Jesaja">
            <a:extLst>
              <a:ext uri="{FF2B5EF4-FFF2-40B4-BE49-F238E27FC236}">
                <a16:creationId xmlns:a16="http://schemas.microsoft.com/office/drawing/2014/main" id="{DE045BFC-CC11-43D6-81E4-0C3D5E9B86B7}"/>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1612" t="2994" r="2580" b="3213"/>
          <a:stretch/>
        </p:blipFill>
        <p:spPr bwMode="auto">
          <a:xfrm>
            <a:off x="160558" y="757630"/>
            <a:ext cx="8822883" cy="600074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910954B-EDA4-492F-AF6A-06CE5AD07D3D}"/>
              </a:ext>
            </a:extLst>
          </p:cNvPr>
          <p:cNvSpPr txBox="1"/>
          <p:nvPr/>
        </p:nvSpPr>
        <p:spPr>
          <a:xfrm>
            <a:off x="7716154" y="-43018"/>
            <a:ext cx="1427846" cy="830997"/>
          </a:xfrm>
          <a:prstGeom prst="rect">
            <a:avLst/>
          </a:prstGeom>
          <a:noFill/>
        </p:spPr>
        <p:txBody>
          <a:bodyPr wrap="square">
            <a:spAutoFit/>
          </a:bodyPr>
          <a:lstStyle/>
          <a:p>
            <a:pPr marL="0" indent="0">
              <a:buNone/>
            </a:pPr>
            <a:r>
              <a:rPr lang="nl-NL" sz="2400" dirty="0"/>
              <a:t>Openb.</a:t>
            </a:r>
          </a:p>
          <a:p>
            <a:pPr marL="0" indent="0">
              <a:buNone/>
            </a:pPr>
            <a:r>
              <a:rPr lang="nl-NL" sz="2400" dirty="0"/>
              <a:t>4 + 5</a:t>
            </a:r>
          </a:p>
        </p:txBody>
      </p:sp>
    </p:spTree>
    <p:extLst>
      <p:ext uri="{BB962C8B-B14F-4D97-AF65-F5344CB8AC3E}">
        <p14:creationId xmlns:p14="http://schemas.microsoft.com/office/powerpoint/2010/main" val="3627940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30A02E5-10B2-4119-BFB5-7B4E34FC32BF}"/>
              </a:ext>
            </a:extLst>
          </p:cNvPr>
          <p:cNvSpPr txBox="1"/>
          <p:nvPr/>
        </p:nvSpPr>
        <p:spPr>
          <a:xfrm>
            <a:off x="6246237" y="882877"/>
            <a:ext cx="2124236" cy="954107"/>
          </a:xfrm>
          <a:prstGeom prst="rect">
            <a:avLst/>
          </a:prstGeom>
          <a:noFill/>
        </p:spPr>
        <p:txBody>
          <a:bodyPr wrap="square" rtlCol="0">
            <a:spAutoFit/>
          </a:bodyPr>
          <a:lstStyle/>
          <a:p>
            <a:pPr defTabSz="457189">
              <a:spcAft>
                <a:spcPts val="1000"/>
              </a:spcAft>
              <a:buClr>
                <a:prstClr val="white"/>
              </a:buClr>
              <a:buSzPct val="100000"/>
              <a:defRPr/>
            </a:pPr>
            <a:r>
              <a:rPr kumimoji="0" lang="nl-NL" sz="2800" b="0" i="0" u="none" strike="noStrike" kern="1200" cap="none" spc="0" normalizeH="0" baseline="0" noProof="0" dirty="0">
                <a:ln>
                  <a:noFill/>
                </a:ln>
                <a:solidFill>
                  <a:schemeClr val="accent5">
                    <a:lumMod val="60000"/>
                    <a:lumOff val="40000"/>
                  </a:schemeClr>
                </a:solidFill>
                <a:effectLst/>
                <a:uLnTx/>
                <a:uFillTx/>
                <a:latin typeface="Calibri" panose="020F0502020204030204"/>
                <a:ea typeface="+mn-ea"/>
                <a:cs typeface="+mn-cs"/>
                <a:sym typeface="Wingdings" panose="05000000000000000000" pitchFamily="2" charset="2"/>
              </a:rPr>
              <a:t>gemeente is opgenomen</a:t>
            </a:r>
          </a:p>
        </p:txBody>
      </p:sp>
      <p:sp>
        <p:nvSpPr>
          <p:cNvPr id="7" name="Rol: verticaal 6">
            <a:extLst>
              <a:ext uri="{FF2B5EF4-FFF2-40B4-BE49-F238E27FC236}">
                <a16:creationId xmlns:a16="http://schemas.microsoft.com/office/drawing/2014/main" id="{00604E36-D7DC-4D5F-8DD6-B233BA5948D2}"/>
              </a:ext>
            </a:extLst>
          </p:cNvPr>
          <p:cNvSpPr/>
          <p:nvPr/>
        </p:nvSpPr>
        <p:spPr>
          <a:xfrm>
            <a:off x="179512" y="3861048"/>
            <a:ext cx="2993179" cy="2749544"/>
          </a:xfrm>
          <a:prstGeom prst="verticalScroll">
            <a:avLst/>
          </a:prstGeom>
          <a:solidFill>
            <a:srgbClr val="BF9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sng" strike="noStrike" kern="1200" cap="none" spc="0" normalizeH="0" baseline="0" noProof="0" dirty="0">
                <a:ln>
                  <a:noFill/>
                </a:ln>
                <a:solidFill>
                  <a:schemeClr val="bg1"/>
                </a:solidFill>
                <a:effectLst/>
                <a:uLnTx/>
                <a:uFillTx/>
                <a:latin typeface="Calibri" panose="020F0502020204030204"/>
                <a:ea typeface="+mn-ea"/>
                <a:cs typeface="+mn-cs"/>
              </a:rPr>
              <a:t>Matt.27:51-53</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bg1"/>
                </a:solidFill>
                <a:effectLst/>
                <a:uLnTx/>
                <a:uFillTx/>
                <a:latin typeface="Calibri" panose="020F0502020204030204"/>
                <a:ea typeface="+mn-ea"/>
                <a:cs typeface="+mn-cs"/>
              </a:rPr>
              <a:t>Graven gaan open, heiligen staan op uit de dood.</a:t>
            </a:r>
          </a:p>
        </p:txBody>
      </p:sp>
      <p:sp>
        <p:nvSpPr>
          <p:cNvPr id="8" name="Rol: verticaal 7">
            <a:extLst>
              <a:ext uri="{FF2B5EF4-FFF2-40B4-BE49-F238E27FC236}">
                <a16:creationId xmlns:a16="http://schemas.microsoft.com/office/drawing/2014/main" id="{497E459A-EFB0-45C2-9602-6748811FE1CD}"/>
              </a:ext>
            </a:extLst>
          </p:cNvPr>
          <p:cNvSpPr/>
          <p:nvPr/>
        </p:nvSpPr>
        <p:spPr>
          <a:xfrm>
            <a:off x="3410383" y="3439136"/>
            <a:ext cx="2844371" cy="3175270"/>
          </a:xfrm>
          <a:prstGeom prst="verticalScroll">
            <a:avLst/>
          </a:prstGeom>
          <a:solidFill>
            <a:srgbClr val="BF9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0" i="0" u="sng" strike="noStrike" kern="1200" cap="none" spc="0" normalizeH="0" baseline="0" noProof="0" dirty="0">
                <a:ln>
                  <a:noFill/>
                </a:ln>
                <a:solidFill>
                  <a:schemeClr val="bg1"/>
                </a:solidFill>
                <a:effectLst/>
                <a:uLnTx/>
                <a:uFillTx/>
                <a:latin typeface="Calibri" panose="020F0502020204030204"/>
                <a:ea typeface="+mn-ea"/>
                <a:cs typeface="+mn-cs"/>
              </a:rPr>
              <a:t>Efe.4:8-10</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bg1"/>
                </a:solidFill>
                <a:effectLst/>
                <a:uLnTx/>
                <a:uFillTx/>
                <a:latin typeface="Calibri" panose="020F0502020204030204"/>
                <a:ea typeface="+mn-ea"/>
                <a:cs typeface="+mn-cs"/>
              </a:rPr>
              <a:t>Toen Jezus ten hemel voer, nam Hij gevangenen mee.</a:t>
            </a:r>
            <a:endParaRPr kumimoji="0" lang="nl-NL" sz="2800" b="0" i="0" u="none" strike="noStrike" kern="1200" cap="none" spc="0" normalizeH="0" baseline="0" noProof="0" dirty="0">
              <a:ln>
                <a:noFill/>
              </a:ln>
              <a:solidFill>
                <a:schemeClr val="bg1"/>
              </a:solidFill>
              <a:effectLst/>
              <a:highlight>
                <a:srgbClr val="FFFF00"/>
              </a:highlight>
              <a:uLnTx/>
              <a:uFillTx/>
              <a:latin typeface="Calibri" panose="020F0502020204030204"/>
              <a:ea typeface="+mn-ea"/>
              <a:cs typeface="+mn-cs"/>
            </a:endParaRPr>
          </a:p>
        </p:txBody>
      </p:sp>
      <p:sp>
        <p:nvSpPr>
          <p:cNvPr id="9" name="Rol: verticaal 8">
            <a:extLst>
              <a:ext uri="{FF2B5EF4-FFF2-40B4-BE49-F238E27FC236}">
                <a16:creationId xmlns:a16="http://schemas.microsoft.com/office/drawing/2014/main" id="{A28978B6-9E2B-4178-83FD-6C10BBC6E3CD}"/>
              </a:ext>
            </a:extLst>
          </p:cNvPr>
          <p:cNvSpPr/>
          <p:nvPr/>
        </p:nvSpPr>
        <p:spPr>
          <a:xfrm>
            <a:off x="6246237" y="3628059"/>
            <a:ext cx="2718251" cy="2982534"/>
          </a:xfrm>
          <a:prstGeom prst="verticalScroll">
            <a:avLst/>
          </a:prstGeom>
          <a:solidFill>
            <a:srgbClr val="BF9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bg1"/>
                </a:solidFill>
                <a:effectLst/>
                <a:uLnTx/>
                <a:uFillTx/>
                <a:latin typeface="Calibri" panose="020F0502020204030204"/>
                <a:ea typeface="+mn-ea"/>
                <a:cs typeface="+mn-cs"/>
              </a:rPr>
              <a:t>Reeds</a:t>
            </a:r>
          </a:p>
          <a:p>
            <a:pPr marL="0" marR="0" lvl="0" indent="0" defTabSz="914400" rtl="0" eaLnBrk="1" fontAlgn="auto" latinLnBrk="0" hangingPunct="1">
              <a:lnSpc>
                <a:spcPct val="100000"/>
              </a:lnSpc>
              <a:spcBef>
                <a:spcPts val="0"/>
              </a:spcBef>
              <a:spcAft>
                <a:spcPts val="0"/>
              </a:spcAft>
              <a:buClrTx/>
              <a:buSzTx/>
              <a:buFontTx/>
              <a:buNone/>
              <a:tabLst/>
              <a:defRPr/>
            </a:pPr>
            <a:r>
              <a:rPr lang="nl-NL" sz="2800" dirty="0">
                <a:solidFill>
                  <a:schemeClr val="bg1"/>
                </a:solidFill>
                <a:latin typeface="Calibri" panose="020F0502020204030204"/>
              </a:rPr>
              <a:t>o</a:t>
            </a:r>
            <a:r>
              <a:rPr kumimoji="0" lang="nl-NL" sz="2800" b="0" i="0" u="none" strike="noStrike" kern="1200" cap="none" spc="0" normalizeH="0" baseline="0" noProof="0" dirty="0" err="1">
                <a:ln>
                  <a:noFill/>
                </a:ln>
                <a:solidFill>
                  <a:schemeClr val="bg1"/>
                </a:solidFill>
                <a:effectLst/>
                <a:uLnTx/>
                <a:uFillTx/>
                <a:latin typeface="Calibri" panose="020F0502020204030204"/>
                <a:ea typeface="+mn-ea"/>
                <a:cs typeface="+mn-cs"/>
              </a:rPr>
              <a:t>pgenomen</a:t>
            </a:r>
            <a:r>
              <a:rPr kumimoji="0" lang="nl-NL" sz="2800" b="0" i="0" u="none" strike="noStrike" kern="1200" cap="none" spc="0" normalizeH="0" noProof="0" dirty="0">
                <a:ln>
                  <a:noFill/>
                </a:ln>
                <a:solidFill>
                  <a:schemeClr val="bg1"/>
                </a:solidFill>
                <a:effectLst/>
                <a:uLnTx/>
                <a:uFillTx/>
                <a:latin typeface="Calibri" panose="020F0502020204030204"/>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lang="nl-NL" sz="2800" baseline="0" dirty="0">
                <a:solidFill>
                  <a:schemeClr val="bg1"/>
                </a:solidFill>
                <a:latin typeface="Calibri" panose="020F0502020204030204"/>
              </a:rPr>
              <a:t>-</a:t>
            </a:r>
            <a:r>
              <a:rPr lang="nl-NL" sz="2800" dirty="0">
                <a:solidFill>
                  <a:schemeClr val="bg1"/>
                </a:solidFill>
                <a:latin typeface="Calibri" panose="020F0502020204030204"/>
              </a:rPr>
              <a:t> </a:t>
            </a:r>
            <a:r>
              <a:rPr lang="nl-NL" sz="2800" dirty="0" err="1">
                <a:solidFill>
                  <a:schemeClr val="bg1"/>
                </a:solidFill>
                <a:latin typeface="Calibri" panose="020F0502020204030204"/>
              </a:rPr>
              <a:t>Henoch</a:t>
            </a:r>
            <a:endParaRPr lang="nl-NL" sz="2800" dirty="0">
              <a:solidFill>
                <a:schemeClr val="bg1"/>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nl-NL" sz="2800" b="0" i="0" u="none" strike="noStrike" kern="1200" cap="none" spc="0" normalizeH="0" noProof="0" dirty="0">
                <a:ln>
                  <a:noFill/>
                </a:ln>
                <a:solidFill>
                  <a:schemeClr val="bg1"/>
                </a:solidFill>
                <a:effectLst/>
                <a:uLnTx/>
                <a:uFillTx/>
                <a:latin typeface="Calibri" panose="020F0502020204030204"/>
                <a:ea typeface="+mn-ea"/>
                <a:cs typeface="+mn-cs"/>
              </a:rPr>
              <a:t> Elia</a:t>
            </a:r>
          </a:p>
          <a:p>
            <a:pPr marL="0" marR="0" lvl="0" indent="0" defTabSz="914400" rtl="0" eaLnBrk="1" fontAlgn="auto" latinLnBrk="0" hangingPunct="1">
              <a:lnSpc>
                <a:spcPct val="100000"/>
              </a:lnSpc>
              <a:spcBef>
                <a:spcPts val="0"/>
              </a:spcBef>
              <a:spcAft>
                <a:spcPts val="0"/>
              </a:spcAft>
              <a:buClrTx/>
              <a:buSzTx/>
              <a:buFontTx/>
              <a:buNone/>
              <a:tabLst/>
              <a:defRPr/>
            </a:pPr>
            <a:r>
              <a:rPr lang="nl-NL" sz="2800" baseline="0" dirty="0">
                <a:solidFill>
                  <a:schemeClr val="bg1"/>
                </a:solidFill>
                <a:latin typeface="Calibri" panose="020F0502020204030204"/>
              </a:rPr>
              <a:t>-</a:t>
            </a:r>
            <a:r>
              <a:rPr lang="nl-NL" sz="2800" dirty="0">
                <a:solidFill>
                  <a:schemeClr val="bg1"/>
                </a:solidFill>
                <a:latin typeface="Calibri" panose="020F0502020204030204"/>
              </a:rPr>
              <a:t> Mozes</a:t>
            </a:r>
            <a:endParaRPr kumimoji="0" lang="nl-NL" sz="2800" b="0" i="0" u="none" strike="noStrike" kern="1200" cap="none" spc="0" normalizeH="0" baseline="0" noProof="0" dirty="0">
              <a:ln>
                <a:noFill/>
              </a:ln>
              <a:solidFill>
                <a:schemeClr val="bg1"/>
              </a:solidFill>
              <a:effectLst/>
              <a:uLnTx/>
              <a:uFillTx/>
              <a:latin typeface="Calibri" panose="020F0502020204030204"/>
            </a:endParaRPr>
          </a:p>
        </p:txBody>
      </p:sp>
      <p:sp>
        <p:nvSpPr>
          <p:cNvPr id="10" name="Rechthoek: afgeronde hoeken 9">
            <a:extLst>
              <a:ext uri="{FF2B5EF4-FFF2-40B4-BE49-F238E27FC236}">
                <a16:creationId xmlns:a16="http://schemas.microsoft.com/office/drawing/2014/main" id="{40352D59-14AE-4C87-9E55-CE354D2331B0}"/>
              </a:ext>
            </a:extLst>
          </p:cNvPr>
          <p:cNvSpPr/>
          <p:nvPr/>
        </p:nvSpPr>
        <p:spPr>
          <a:xfrm>
            <a:off x="651162" y="58788"/>
            <a:ext cx="8091055" cy="5762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t>HOE KOMEN DIE 24 OUDERLINGEN DAAR?</a:t>
            </a:r>
          </a:p>
        </p:txBody>
      </p:sp>
      <p:sp>
        <p:nvSpPr>
          <p:cNvPr id="11" name="Tijdelijke aanduiding voor tekst 4">
            <a:extLst>
              <a:ext uri="{FF2B5EF4-FFF2-40B4-BE49-F238E27FC236}">
                <a16:creationId xmlns:a16="http://schemas.microsoft.com/office/drawing/2014/main" id="{C6008B52-9ABA-451F-9D0B-C419EC0377F5}"/>
              </a:ext>
            </a:extLst>
          </p:cNvPr>
          <p:cNvSpPr txBox="1">
            <a:spLocks/>
          </p:cNvSpPr>
          <p:nvPr/>
        </p:nvSpPr>
        <p:spPr>
          <a:xfrm>
            <a:off x="467544" y="1071800"/>
            <a:ext cx="3868929" cy="576262"/>
          </a:xfrm>
          <a:prstGeom prst="rect">
            <a:avLst/>
          </a:prstGeom>
          <a:solidFill>
            <a:schemeClr val="accent5">
              <a:lumMod val="60000"/>
              <a:lumOff val="40000"/>
            </a:schemeClr>
          </a:solidFill>
        </p:spPr>
        <p:txBody>
          <a:bodyPr vert="horz" lIns="91440" tIns="45720" rIns="91440" bIns="45720" rtlCol="0" anchor="ctr">
            <a:noAutofit/>
          </a:bodyPr>
          <a:lstStyle>
            <a:lvl1pPr marL="285744" indent="-285744" algn="l" defTabSz="457189"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32" indent="-285744" algn="l" defTabSz="457189"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21" indent="-285744" algn="l" defTabSz="457189"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12"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01"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537"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726"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8914"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103"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nl-NL" sz="3400" dirty="0">
                <a:solidFill>
                  <a:schemeClr val="bg1"/>
                </a:solidFill>
              </a:rPr>
              <a:t>Verklaring </a:t>
            </a:r>
            <a:r>
              <a:rPr lang="nl-NL" sz="3400" dirty="0" err="1">
                <a:solidFill>
                  <a:schemeClr val="bg1"/>
                </a:solidFill>
              </a:rPr>
              <a:t>pretribs</a:t>
            </a:r>
            <a:endParaRPr lang="nl-NL" sz="3400" dirty="0">
              <a:solidFill>
                <a:schemeClr val="bg1"/>
              </a:solidFill>
            </a:endParaRPr>
          </a:p>
        </p:txBody>
      </p:sp>
      <p:sp>
        <p:nvSpPr>
          <p:cNvPr id="12" name="Tijdelijke aanduiding voor tekst 4">
            <a:extLst>
              <a:ext uri="{FF2B5EF4-FFF2-40B4-BE49-F238E27FC236}">
                <a16:creationId xmlns:a16="http://schemas.microsoft.com/office/drawing/2014/main" id="{358DC5CB-67E4-4D1C-85EB-99603FE473F3}"/>
              </a:ext>
            </a:extLst>
          </p:cNvPr>
          <p:cNvSpPr txBox="1">
            <a:spLocks/>
          </p:cNvSpPr>
          <p:nvPr/>
        </p:nvSpPr>
        <p:spPr>
          <a:xfrm>
            <a:off x="461121" y="2232203"/>
            <a:ext cx="2351161" cy="1092888"/>
          </a:xfrm>
          <a:prstGeom prst="rect">
            <a:avLst/>
          </a:prstGeom>
          <a:solidFill>
            <a:srgbClr val="7030A0"/>
          </a:solidFill>
        </p:spPr>
        <p:txBody>
          <a:bodyPr vert="horz" lIns="91440" tIns="45720" rIns="91440" bIns="45720" rtlCol="0" anchor="ctr">
            <a:noAutofit/>
          </a:bodyPr>
          <a:lstStyle>
            <a:lvl1pPr marL="285744" indent="-285744" algn="l" defTabSz="457189"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32" indent="-285744" algn="l" defTabSz="457189"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21" indent="-285744" algn="l" defTabSz="457189"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12"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01"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537"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726"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8914"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103"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nl-NL" sz="3400" dirty="0"/>
              <a:t>Andere verklaring</a:t>
            </a:r>
          </a:p>
        </p:txBody>
      </p:sp>
      <p:sp>
        <p:nvSpPr>
          <p:cNvPr id="2" name="Pijl: rechts 1">
            <a:extLst>
              <a:ext uri="{FF2B5EF4-FFF2-40B4-BE49-F238E27FC236}">
                <a16:creationId xmlns:a16="http://schemas.microsoft.com/office/drawing/2014/main" id="{ABE30A93-291E-5DB2-5AAA-B0B7D1DF2D7E}"/>
              </a:ext>
            </a:extLst>
          </p:cNvPr>
          <p:cNvSpPr/>
          <p:nvPr/>
        </p:nvSpPr>
        <p:spPr>
          <a:xfrm>
            <a:off x="4454236" y="1200904"/>
            <a:ext cx="1674237" cy="288131"/>
          </a:xfrm>
          <a:prstGeom prst="right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909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animBg="1"/>
      <p:bldP spid="12"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7A6AE-8B2B-4EEF-876F-B59C5F71361A}"/>
              </a:ext>
            </a:extLst>
          </p:cNvPr>
          <p:cNvSpPr>
            <a:spLocks noGrp="1"/>
          </p:cNvSpPr>
          <p:nvPr>
            <p:ph type="title"/>
          </p:nvPr>
        </p:nvSpPr>
        <p:spPr>
          <a:xfrm>
            <a:off x="2353832" y="0"/>
            <a:ext cx="4436331" cy="652450"/>
          </a:xfrm>
          <a:solidFill>
            <a:schemeClr val="accent6">
              <a:lumMod val="50000"/>
            </a:schemeClr>
          </a:solidFill>
        </p:spPr>
        <p:txBody>
          <a:bodyPr>
            <a:normAutofit/>
          </a:bodyPr>
          <a:lstStyle/>
          <a:p>
            <a:pPr algn="ctr"/>
            <a:r>
              <a:rPr lang="nl-NL" dirty="0"/>
              <a:t>Rode lijn visioenen</a:t>
            </a:r>
          </a:p>
        </p:txBody>
      </p:sp>
      <p:sp>
        <p:nvSpPr>
          <p:cNvPr id="3" name="Tijdelijke aanduiding voor inhoud 2">
            <a:extLst>
              <a:ext uri="{FF2B5EF4-FFF2-40B4-BE49-F238E27FC236}">
                <a16:creationId xmlns:a16="http://schemas.microsoft.com/office/drawing/2014/main" id="{7F5A55E5-BA24-4F6B-AD8D-6AF20F50B712}"/>
              </a:ext>
            </a:extLst>
          </p:cNvPr>
          <p:cNvSpPr>
            <a:spLocks noGrp="1"/>
          </p:cNvSpPr>
          <p:nvPr>
            <p:ph sz="half" idx="1"/>
          </p:nvPr>
        </p:nvSpPr>
        <p:spPr>
          <a:xfrm>
            <a:off x="235527" y="652450"/>
            <a:ext cx="8635434" cy="5225693"/>
          </a:xfrm>
        </p:spPr>
        <p:txBody>
          <a:bodyPr>
            <a:noAutofit/>
          </a:bodyPr>
          <a:lstStyle/>
          <a:p>
            <a:pPr marL="514350" indent="-514350">
              <a:buFont typeface="+mj-lt"/>
              <a:buAutoNum type="romanUcPeriod"/>
            </a:pPr>
            <a:r>
              <a:rPr lang="nl-NL" sz="2200" b="1" u="sng" dirty="0">
                <a:solidFill>
                  <a:srgbClr val="FFBE05"/>
                </a:solidFill>
              </a:rPr>
              <a:t>Woorden van God</a:t>
            </a:r>
            <a:r>
              <a:rPr lang="nl-NL" sz="2200" dirty="0">
                <a:solidFill>
                  <a:srgbClr val="FFBE05"/>
                </a:solidFill>
              </a:rPr>
              <a:t> moeten uitgesproken en opgeschreven worden. Zowel de beschrijving </a:t>
            </a:r>
            <a:r>
              <a:rPr lang="nl-NL" sz="2200" dirty="0" err="1">
                <a:solidFill>
                  <a:srgbClr val="FFBE05"/>
                </a:solidFill>
              </a:rPr>
              <a:t>vd</a:t>
            </a:r>
            <a:r>
              <a:rPr lang="nl-NL" sz="2200" dirty="0">
                <a:solidFill>
                  <a:srgbClr val="FFBE05"/>
                </a:solidFill>
              </a:rPr>
              <a:t> Heerlijkheid als de woorden zijn voor velen.</a:t>
            </a:r>
          </a:p>
          <a:p>
            <a:pPr marL="514350" indent="-514350">
              <a:buFont typeface="+mj-lt"/>
              <a:buAutoNum type="romanUcPeriod"/>
            </a:pPr>
            <a:r>
              <a:rPr lang="nl-NL" sz="2200" dirty="0">
                <a:solidFill>
                  <a:srgbClr val="FFBE05"/>
                </a:solidFill>
              </a:rPr>
              <a:t>Persoonlijke bemoediging voor cruciale momenten </a:t>
            </a:r>
            <a:r>
              <a:rPr lang="nl-NL" sz="2200" dirty="0" err="1">
                <a:solidFill>
                  <a:srgbClr val="FFBE05"/>
                </a:solidFill>
              </a:rPr>
              <a:t>vh</a:t>
            </a:r>
            <a:r>
              <a:rPr lang="nl-NL" sz="2200" dirty="0">
                <a:solidFill>
                  <a:srgbClr val="FFBE05"/>
                </a:solidFill>
              </a:rPr>
              <a:t> persoonlijk leven (Paulus &amp; </a:t>
            </a:r>
            <a:r>
              <a:rPr lang="nl-NL" sz="2200" dirty="0" err="1">
                <a:solidFill>
                  <a:srgbClr val="FFBE05"/>
                </a:solidFill>
              </a:rPr>
              <a:t>Stefanus</a:t>
            </a:r>
            <a:r>
              <a:rPr lang="nl-NL" sz="2200" dirty="0">
                <a:solidFill>
                  <a:srgbClr val="FFBE05"/>
                </a:solidFill>
              </a:rPr>
              <a:t>).</a:t>
            </a:r>
          </a:p>
          <a:p>
            <a:r>
              <a:rPr lang="nl-NL" sz="2200" b="1" dirty="0">
                <a:solidFill>
                  <a:schemeClr val="tx1">
                    <a:lumMod val="85000"/>
                  </a:schemeClr>
                </a:solidFill>
              </a:rPr>
              <a:t>Mozes</a:t>
            </a:r>
            <a:r>
              <a:rPr lang="nl-NL" sz="2200" dirty="0"/>
              <a:t> ontvangt de </a:t>
            </a:r>
            <a:r>
              <a:rPr lang="nl-NL" sz="2200" dirty="0">
                <a:solidFill>
                  <a:schemeClr val="accent6">
                    <a:lumMod val="60000"/>
                    <a:lumOff val="40000"/>
                  </a:schemeClr>
                </a:solidFill>
              </a:rPr>
              <a:t>Tora</a:t>
            </a:r>
            <a:r>
              <a:rPr lang="nl-NL" sz="2200" dirty="0"/>
              <a:t> vlak na uittocht. De basis voor alle volken.</a:t>
            </a:r>
          </a:p>
          <a:p>
            <a:r>
              <a:rPr lang="nl-NL" sz="2200" b="1" dirty="0">
                <a:solidFill>
                  <a:schemeClr val="tx1">
                    <a:lumMod val="85000"/>
                  </a:schemeClr>
                </a:solidFill>
              </a:rPr>
              <a:t>Jesaja</a:t>
            </a:r>
            <a:r>
              <a:rPr lang="nl-NL" sz="2200" dirty="0"/>
              <a:t> kondigt val van het zuidrijk aan. Veel messiaanse profetieën (</a:t>
            </a:r>
            <a:r>
              <a:rPr lang="nl-NL" sz="2200" dirty="0">
                <a:solidFill>
                  <a:schemeClr val="accent6">
                    <a:lumMod val="60000"/>
                    <a:lumOff val="40000"/>
                  </a:schemeClr>
                </a:solidFill>
              </a:rPr>
              <a:t>1</a:t>
            </a:r>
            <a:r>
              <a:rPr lang="nl-NL" sz="2200" baseline="30000" dirty="0">
                <a:solidFill>
                  <a:schemeClr val="accent6">
                    <a:lumMod val="60000"/>
                    <a:lumOff val="40000"/>
                  </a:schemeClr>
                </a:solidFill>
              </a:rPr>
              <a:t>e</a:t>
            </a:r>
            <a:r>
              <a:rPr lang="nl-NL" sz="2200" dirty="0">
                <a:solidFill>
                  <a:schemeClr val="accent6">
                    <a:lumMod val="60000"/>
                    <a:lumOff val="40000"/>
                  </a:schemeClr>
                </a:solidFill>
              </a:rPr>
              <a:t> komst Jeshua</a:t>
            </a:r>
            <a:r>
              <a:rPr lang="nl-NL" sz="2200" dirty="0"/>
              <a:t>).</a:t>
            </a:r>
          </a:p>
          <a:p>
            <a:r>
              <a:rPr lang="nl-NL" sz="2200" b="1" dirty="0">
                <a:solidFill>
                  <a:schemeClr val="tx1">
                    <a:lumMod val="85000"/>
                  </a:schemeClr>
                </a:solidFill>
              </a:rPr>
              <a:t>Ezechiël</a:t>
            </a:r>
            <a:r>
              <a:rPr lang="nl-NL" sz="2200" dirty="0">
                <a:solidFill>
                  <a:schemeClr val="tx1">
                    <a:lumMod val="85000"/>
                  </a:schemeClr>
                </a:solidFill>
              </a:rPr>
              <a:t> </a:t>
            </a:r>
            <a:r>
              <a:rPr lang="nl-NL" sz="2200" dirty="0"/>
              <a:t>in ballingschap voor de val van Jeruzalem. Route van de Heerlijkheid. Vergezicht van het Millennium (</a:t>
            </a:r>
            <a:r>
              <a:rPr lang="nl-NL" sz="2200" dirty="0">
                <a:solidFill>
                  <a:schemeClr val="accent6">
                    <a:lumMod val="60000"/>
                    <a:lumOff val="40000"/>
                  </a:schemeClr>
                </a:solidFill>
              </a:rPr>
              <a:t>2</a:t>
            </a:r>
            <a:r>
              <a:rPr lang="nl-NL" sz="2200" baseline="30000" dirty="0">
                <a:solidFill>
                  <a:schemeClr val="accent6">
                    <a:lumMod val="60000"/>
                    <a:lumOff val="40000"/>
                  </a:schemeClr>
                </a:solidFill>
              </a:rPr>
              <a:t>e</a:t>
            </a:r>
            <a:r>
              <a:rPr lang="nl-NL" sz="2200" dirty="0">
                <a:solidFill>
                  <a:schemeClr val="accent6">
                    <a:lumMod val="60000"/>
                    <a:lumOff val="40000"/>
                  </a:schemeClr>
                </a:solidFill>
              </a:rPr>
              <a:t> komst Jeshua</a:t>
            </a:r>
            <a:r>
              <a:rPr lang="nl-NL" sz="2200" dirty="0"/>
              <a:t>).</a:t>
            </a:r>
          </a:p>
          <a:p>
            <a:r>
              <a:rPr lang="nl-NL" sz="2200" b="1" dirty="0">
                <a:solidFill>
                  <a:schemeClr val="tx1">
                    <a:lumMod val="85000"/>
                  </a:schemeClr>
                </a:solidFill>
              </a:rPr>
              <a:t>Daniël</a:t>
            </a:r>
            <a:r>
              <a:rPr lang="nl-NL" sz="2200" dirty="0">
                <a:solidFill>
                  <a:schemeClr val="tx1">
                    <a:lumMod val="85000"/>
                  </a:schemeClr>
                </a:solidFill>
              </a:rPr>
              <a:t> tijdens regimechance </a:t>
            </a:r>
            <a:r>
              <a:rPr lang="nl-NL" sz="2200" dirty="0" err="1">
                <a:solidFill>
                  <a:schemeClr val="tx1">
                    <a:lumMod val="85000"/>
                  </a:schemeClr>
                </a:solidFill>
              </a:rPr>
              <a:t>vh</a:t>
            </a:r>
            <a:r>
              <a:rPr lang="nl-NL" sz="2200" dirty="0">
                <a:solidFill>
                  <a:schemeClr val="tx1">
                    <a:lumMod val="85000"/>
                  </a:schemeClr>
                </a:solidFill>
              </a:rPr>
              <a:t> Babylonische naar Perzische rijk. </a:t>
            </a:r>
            <a:r>
              <a:rPr lang="nl-NL" sz="2200" dirty="0"/>
              <a:t>Beschrijft alle volgende regimechanges. Diverse </a:t>
            </a:r>
            <a:r>
              <a:rPr lang="nl-NL" sz="2200" dirty="0">
                <a:solidFill>
                  <a:schemeClr val="accent6">
                    <a:lumMod val="60000"/>
                    <a:lumOff val="40000"/>
                  </a:schemeClr>
                </a:solidFill>
              </a:rPr>
              <a:t>wereldrijken, het oordeel.</a:t>
            </a:r>
            <a:endParaRPr lang="nl-NL" sz="2200" dirty="0"/>
          </a:p>
          <a:p>
            <a:r>
              <a:rPr lang="nl-NL" sz="2200" b="1" dirty="0">
                <a:solidFill>
                  <a:schemeClr val="tx1">
                    <a:lumMod val="95000"/>
                  </a:schemeClr>
                </a:solidFill>
              </a:rPr>
              <a:t>Johannes</a:t>
            </a:r>
            <a:r>
              <a:rPr lang="nl-NL" sz="2200" dirty="0">
                <a:solidFill>
                  <a:schemeClr val="tx1">
                    <a:lumMod val="95000"/>
                  </a:schemeClr>
                </a:solidFill>
              </a:rPr>
              <a:t>: Heftige vervolging. Zijn openbaring moet worden </a:t>
            </a:r>
            <a:r>
              <a:rPr lang="nl-NL" sz="2200" dirty="0"/>
              <a:t>rondgestuurd (Openb.22:16). Boek </a:t>
            </a:r>
            <a:r>
              <a:rPr lang="nl-NL" sz="2200" dirty="0" err="1"/>
              <a:t>vd</a:t>
            </a:r>
            <a:r>
              <a:rPr lang="nl-NL" sz="2200" dirty="0"/>
              <a:t> martelaren. </a:t>
            </a:r>
            <a:r>
              <a:rPr lang="nl-NL" sz="2200" dirty="0">
                <a:solidFill>
                  <a:schemeClr val="accent6">
                    <a:lumMod val="60000"/>
                    <a:lumOff val="40000"/>
                  </a:schemeClr>
                </a:solidFill>
              </a:rPr>
              <a:t>Eindtijdscenario</a:t>
            </a:r>
            <a:r>
              <a:rPr lang="nl-NL" sz="2200" dirty="0"/>
              <a:t> voor alle volken.</a:t>
            </a:r>
          </a:p>
        </p:txBody>
      </p:sp>
      <p:sp>
        <p:nvSpPr>
          <p:cNvPr id="4" name="Rechthoek: afgeronde hoeken 3">
            <a:extLst>
              <a:ext uri="{FF2B5EF4-FFF2-40B4-BE49-F238E27FC236}">
                <a16:creationId xmlns:a16="http://schemas.microsoft.com/office/drawing/2014/main" id="{0A983D3F-0FAB-450D-9F58-6EED156E986E}"/>
              </a:ext>
            </a:extLst>
          </p:cNvPr>
          <p:cNvSpPr/>
          <p:nvPr/>
        </p:nvSpPr>
        <p:spPr>
          <a:xfrm>
            <a:off x="235527" y="5988977"/>
            <a:ext cx="8793770" cy="79974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300" dirty="0">
                <a:solidFill>
                  <a:schemeClr val="tx1"/>
                </a:solidFill>
              </a:rPr>
              <a:t>Gods openbaringen zijn functioneel.  Wie Zijn heerlijkheid ziet, zal Zijn Woorden moeten doorgeven of staat voor een moeilijke taak.</a:t>
            </a:r>
          </a:p>
        </p:txBody>
      </p:sp>
    </p:spTree>
    <p:extLst>
      <p:ext uri="{BB962C8B-B14F-4D97-AF65-F5344CB8AC3E}">
        <p14:creationId xmlns:p14="http://schemas.microsoft.com/office/powerpoint/2010/main" val="28071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4D62D-048A-48C9-9DD0-2248A18C7E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81"/>
          <a:stretch/>
        </p:blipFill>
        <p:spPr>
          <a:xfrm>
            <a:off x="6771409" y="26934"/>
            <a:ext cx="2341230" cy="3383118"/>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FC741212-1240-B188-AC96-624614E25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0" y="26934"/>
            <a:ext cx="2208614" cy="3391291"/>
          </a:xfrm>
          <a:prstGeom prst="rect">
            <a:avLst/>
          </a:prstGeom>
        </p:spPr>
      </p:pic>
      <p:pic>
        <p:nvPicPr>
          <p:cNvPr id="11" name="Afbeelding 10">
            <a:extLst>
              <a:ext uri="{FF2B5EF4-FFF2-40B4-BE49-F238E27FC236}">
                <a16:creationId xmlns:a16="http://schemas.microsoft.com/office/drawing/2014/main" id="{CC122219-F10A-4173-9F1F-CF9165846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9554" y="42231"/>
            <a:ext cx="2203891" cy="3383118"/>
          </a:xfrm>
          <a:prstGeom prst="rect">
            <a:avLst/>
          </a:prstGeom>
        </p:spPr>
      </p:pic>
      <p:pic>
        <p:nvPicPr>
          <p:cNvPr id="5" name="Afbeelding 4" descr="Voorkant cover De Hemelse Voedselbank.jpg"/>
          <p:cNvPicPr>
            <a:picLocks noChangeAspect="1"/>
          </p:cNvPicPr>
          <p:nvPr/>
        </p:nvPicPr>
        <p:blipFill>
          <a:blip r:embed="rId5" cstate="print"/>
          <a:stretch>
            <a:fillRect/>
          </a:stretch>
        </p:blipFill>
        <p:spPr>
          <a:xfrm>
            <a:off x="4570655" y="42231"/>
            <a:ext cx="2153544" cy="3383119"/>
          </a:xfrm>
          <a:prstGeom prst="rect">
            <a:avLst/>
          </a:prstGeom>
        </p:spPr>
      </p:pic>
      <p:sp>
        <p:nvSpPr>
          <p:cNvPr id="2" name="Tekstvak 1">
            <a:extLst>
              <a:ext uri="{FF2B5EF4-FFF2-40B4-BE49-F238E27FC236}">
                <a16:creationId xmlns:a16="http://schemas.microsoft.com/office/drawing/2014/main" id="{2F0F082F-97EF-C61A-E06B-B788CFE19DBD}"/>
              </a:ext>
            </a:extLst>
          </p:cNvPr>
          <p:cNvSpPr txBox="1"/>
          <p:nvPr/>
        </p:nvSpPr>
        <p:spPr>
          <a:xfrm>
            <a:off x="63730" y="6230993"/>
            <a:ext cx="2407267" cy="584775"/>
          </a:xfrm>
          <a:prstGeom prst="rect">
            <a:avLst/>
          </a:prstGeom>
          <a:solidFill>
            <a:srgbClr val="53FFA1"/>
          </a:solidFill>
        </p:spPr>
        <p:txBody>
          <a:bodyPr wrap="square" rtlCol="0">
            <a:spAutoFit/>
          </a:bodyPr>
          <a:lstStyle/>
          <a:p>
            <a:r>
              <a:rPr lang="nl-NL" sz="3200" dirty="0">
                <a:solidFill>
                  <a:schemeClr val="bg1"/>
                </a:solidFill>
              </a:rPr>
              <a:t>Nieuwsbrief?</a:t>
            </a:r>
          </a:p>
        </p:txBody>
      </p:sp>
      <p:pic>
        <p:nvPicPr>
          <p:cNvPr id="4" name="Picture 2" descr="()">
            <a:extLst>
              <a:ext uri="{FF2B5EF4-FFF2-40B4-BE49-F238E27FC236}">
                <a16:creationId xmlns:a16="http://schemas.microsoft.com/office/drawing/2014/main" id="{58627080-FACA-A7D3-BAA7-6AE1E4558D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5637" y="3526252"/>
            <a:ext cx="2203891" cy="333174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3FF626A9-FF14-01AE-1B18-AEA5A7719427}"/>
              </a:ext>
            </a:extLst>
          </p:cNvPr>
          <p:cNvSpPr txBox="1"/>
          <p:nvPr/>
        </p:nvSpPr>
        <p:spPr>
          <a:xfrm>
            <a:off x="5647427" y="6230994"/>
            <a:ext cx="3464981" cy="584775"/>
          </a:xfrm>
          <a:prstGeom prst="rect">
            <a:avLst/>
          </a:prstGeom>
          <a:solidFill>
            <a:srgbClr val="53FFA1"/>
          </a:solidFill>
        </p:spPr>
        <p:txBody>
          <a:bodyPr wrap="square" rtlCol="0">
            <a:spAutoFit/>
          </a:bodyPr>
          <a:lstStyle/>
          <a:p>
            <a:r>
              <a:rPr lang="nl-NL" sz="3200" dirty="0">
                <a:solidFill>
                  <a:schemeClr val="bg1"/>
                </a:solidFill>
              </a:rPr>
              <a:t>Contant of via bank</a:t>
            </a:r>
          </a:p>
        </p:txBody>
      </p:sp>
    </p:spTree>
    <p:extLst>
      <p:ext uri="{BB962C8B-B14F-4D97-AF65-F5344CB8AC3E}">
        <p14:creationId xmlns:p14="http://schemas.microsoft.com/office/powerpoint/2010/main" val="19638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0EC97A-1C4B-4D87-97D9-4007A6D3D9FB}"/>
              </a:ext>
            </a:extLst>
          </p:cNvPr>
          <p:cNvSpPr>
            <a:spLocks noGrp="1"/>
          </p:cNvSpPr>
          <p:nvPr>
            <p:ph type="title"/>
          </p:nvPr>
        </p:nvSpPr>
        <p:spPr>
          <a:xfrm>
            <a:off x="0" y="-26052"/>
            <a:ext cx="9144000" cy="855233"/>
          </a:xfrm>
          <a:noFill/>
          <a:ln>
            <a:noFill/>
          </a:ln>
        </p:spPr>
        <p:txBody>
          <a:bodyPr>
            <a:normAutofit/>
          </a:bodyPr>
          <a:lstStyle/>
          <a:p>
            <a:pPr algn="ctr"/>
            <a:r>
              <a:rPr lang="nl-NL" sz="4500" b="1" dirty="0">
                <a:solidFill>
                  <a:schemeClr val="tx2">
                    <a:lumMod val="75000"/>
                  </a:schemeClr>
                </a:solidFill>
              </a:rPr>
              <a:t>Gods heerlijkheid afgeschermd</a:t>
            </a:r>
            <a:endParaRPr lang="nl-NL" sz="4500" dirty="0">
              <a:solidFill>
                <a:schemeClr val="tx2">
                  <a:lumMod val="75000"/>
                </a:schemeClr>
              </a:solidFill>
            </a:endParaRPr>
          </a:p>
        </p:txBody>
      </p:sp>
      <p:pic>
        <p:nvPicPr>
          <p:cNvPr id="1026" name="Picture 2" descr="Onderzoeker denkt dat Ark van het Verbond in verborgen kamer ligt - CIP.nl">
            <a:extLst>
              <a:ext uri="{FF2B5EF4-FFF2-40B4-BE49-F238E27FC236}">
                <a16:creationId xmlns:a16="http://schemas.microsoft.com/office/drawing/2014/main" id="{EAE8E3F8-41AF-416E-B7BC-44A8BDC1D5F9}"/>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291441" y="4475206"/>
            <a:ext cx="3017817" cy="2322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jbelstudie Gelovig volgen onder de wolk. Geestelijke lessen bij de  woestijnreis | Pastorale hulpverlening jongeren">
            <a:extLst>
              <a:ext uri="{FF2B5EF4-FFF2-40B4-BE49-F238E27FC236}">
                <a16:creationId xmlns:a16="http://schemas.microsoft.com/office/drawing/2014/main" id="{7525E2C6-01DD-7777-C9CE-84DE0CDF4C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36" r="45472" b="8572"/>
          <a:stretch/>
        </p:blipFill>
        <p:spPr bwMode="auto">
          <a:xfrm>
            <a:off x="297015" y="748145"/>
            <a:ext cx="2272147" cy="284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d en gebed: 'De heerlijkheid des HEREN vervulde de tabernakel' (Ex. 40)">
            <a:extLst>
              <a:ext uri="{FF2B5EF4-FFF2-40B4-BE49-F238E27FC236}">
                <a16:creationId xmlns:a16="http://schemas.microsoft.com/office/drawing/2014/main" id="{888B70AE-56AF-7C91-13C4-BBC4758AB8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324" r="29606" b="27429"/>
          <a:stretch/>
        </p:blipFill>
        <p:spPr bwMode="auto">
          <a:xfrm>
            <a:off x="2866177" y="748145"/>
            <a:ext cx="2359405" cy="284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rkus 15:38 Het voorhangsel scheurde / Bijbelstudies Nieuwe Testament |  Jaïr Bijbelstudies">
            <a:extLst>
              <a:ext uri="{FF2B5EF4-FFF2-40B4-BE49-F238E27FC236}">
                <a16:creationId xmlns:a16="http://schemas.microsoft.com/office/drawing/2014/main" id="{8DC2EACD-8C3A-9018-6831-CA4F843CC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938" y="4475205"/>
            <a:ext cx="3100397" cy="232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KI Kayu Putih » SAULUS DAN PAULUS">
            <a:extLst>
              <a:ext uri="{FF2B5EF4-FFF2-40B4-BE49-F238E27FC236}">
                <a16:creationId xmlns:a16="http://schemas.microsoft.com/office/drawing/2014/main" id="{7498C3BB-A559-014D-255C-B26E854D38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753"/>
          <a:stretch/>
        </p:blipFill>
        <p:spPr bwMode="auto">
          <a:xfrm>
            <a:off x="6413167" y="825847"/>
            <a:ext cx="2509601" cy="274573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D4AE1044-79B9-0145-7256-41E862A4CE43}"/>
              </a:ext>
            </a:extLst>
          </p:cNvPr>
          <p:cNvSpPr txBox="1"/>
          <p:nvPr/>
        </p:nvSpPr>
        <p:spPr>
          <a:xfrm>
            <a:off x="7567286" y="3644208"/>
            <a:ext cx="1355482" cy="461665"/>
          </a:xfrm>
          <a:prstGeom prst="rect">
            <a:avLst/>
          </a:prstGeom>
          <a:noFill/>
        </p:spPr>
        <p:txBody>
          <a:bodyPr wrap="square" rtlCol="0">
            <a:spAutoFit/>
          </a:bodyPr>
          <a:lstStyle/>
          <a:p>
            <a:r>
              <a:rPr lang="nl-NL" sz="2400" dirty="0"/>
              <a:t>Fel licht</a:t>
            </a:r>
          </a:p>
        </p:txBody>
      </p:sp>
      <p:sp>
        <p:nvSpPr>
          <p:cNvPr id="8" name="Tekstvak 7">
            <a:extLst>
              <a:ext uri="{FF2B5EF4-FFF2-40B4-BE49-F238E27FC236}">
                <a16:creationId xmlns:a16="http://schemas.microsoft.com/office/drawing/2014/main" id="{C28F42D8-2745-1E08-D857-095BA2C61C7D}"/>
              </a:ext>
            </a:extLst>
          </p:cNvPr>
          <p:cNvSpPr txBox="1"/>
          <p:nvPr/>
        </p:nvSpPr>
        <p:spPr>
          <a:xfrm>
            <a:off x="221232" y="3644208"/>
            <a:ext cx="5264232" cy="830997"/>
          </a:xfrm>
          <a:prstGeom prst="rect">
            <a:avLst/>
          </a:prstGeom>
          <a:noFill/>
        </p:spPr>
        <p:txBody>
          <a:bodyPr wrap="square" rtlCol="0">
            <a:spAutoFit/>
          </a:bodyPr>
          <a:lstStyle/>
          <a:p>
            <a:r>
              <a:rPr lang="nl-NL" sz="2400" dirty="0"/>
              <a:t>Rook &amp; vuur</a:t>
            </a:r>
          </a:p>
          <a:p>
            <a:r>
              <a:rPr lang="nl-NL" sz="2400" dirty="0"/>
              <a:t>Cherubs &amp; voorhangsel waarop cherubs</a:t>
            </a:r>
          </a:p>
        </p:txBody>
      </p:sp>
    </p:spTree>
    <p:extLst>
      <p:ext uri="{BB962C8B-B14F-4D97-AF65-F5344CB8AC3E}">
        <p14:creationId xmlns:p14="http://schemas.microsoft.com/office/powerpoint/2010/main" val="32980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ppt_x"/>
                                          </p:val>
                                        </p:tav>
                                        <p:tav tm="100000">
                                          <p:val>
                                            <p:strVal val="#ppt_x"/>
                                          </p:val>
                                        </p:tav>
                                      </p:tavLst>
                                    </p:anim>
                                    <p:anim calcmode="lin" valueType="num">
                                      <p:cBhvr additive="base">
                                        <p:cTn id="12" dur="500" fill="hold"/>
                                        <p:tgtEl>
                                          <p:spTgt spid="10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5905C4-7778-5644-9230-3BF0D401E1FC}"/>
              </a:ext>
            </a:extLst>
          </p:cNvPr>
          <p:cNvSpPr>
            <a:spLocks noGrp="1"/>
          </p:cNvSpPr>
          <p:nvPr>
            <p:ph idx="1"/>
          </p:nvPr>
        </p:nvSpPr>
        <p:spPr>
          <a:xfrm>
            <a:off x="188353" y="2385480"/>
            <a:ext cx="2595772" cy="1569660"/>
          </a:xfrm>
        </p:spPr>
        <p:txBody>
          <a:bodyPr>
            <a:normAutofit/>
          </a:bodyPr>
          <a:lstStyle/>
          <a:p>
            <a:pPr marL="0" indent="0">
              <a:buNone/>
            </a:pPr>
            <a:r>
              <a:rPr lang="nl-NL" sz="3200" dirty="0"/>
              <a:t>God daalt af en toont Zijn heerlijkheid</a:t>
            </a:r>
          </a:p>
        </p:txBody>
      </p:sp>
      <p:sp>
        <p:nvSpPr>
          <p:cNvPr id="4" name="Tijdelijke aanduiding voor inhoud 2">
            <a:extLst>
              <a:ext uri="{FF2B5EF4-FFF2-40B4-BE49-F238E27FC236}">
                <a16:creationId xmlns:a16="http://schemas.microsoft.com/office/drawing/2014/main" id="{F5B79D9C-E5C2-770D-A3BD-D82BCD0312E8}"/>
              </a:ext>
            </a:extLst>
          </p:cNvPr>
          <p:cNvSpPr txBox="1">
            <a:spLocks/>
          </p:cNvSpPr>
          <p:nvPr/>
        </p:nvSpPr>
        <p:spPr>
          <a:xfrm>
            <a:off x="5769431" y="2417412"/>
            <a:ext cx="2568701" cy="16241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200" dirty="0"/>
              <a:t>Iemand stijgt op en gaat kijken</a:t>
            </a:r>
          </a:p>
        </p:txBody>
      </p:sp>
      <p:sp>
        <p:nvSpPr>
          <p:cNvPr id="7" name="Titel 3">
            <a:extLst>
              <a:ext uri="{FF2B5EF4-FFF2-40B4-BE49-F238E27FC236}">
                <a16:creationId xmlns:a16="http://schemas.microsoft.com/office/drawing/2014/main" id="{9390E41E-53A6-3443-BA75-A76042C6DBD6}"/>
              </a:ext>
            </a:extLst>
          </p:cNvPr>
          <p:cNvSpPr>
            <a:spLocks noGrp="1"/>
          </p:cNvSpPr>
          <p:nvPr>
            <p:ph type="title"/>
          </p:nvPr>
        </p:nvSpPr>
        <p:spPr>
          <a:xfrm>
            <a:off x="188353" y="77184"/>
            <a:ext cx="8767293" cy="1022694"/>
          </a:xfrm>
          <a:noFill/>
          <a:ln>
            <a:noFill/>
          </a:ln>
        </p:spPr>
        <p:txBody>
          <a:bodyPr>
            <a:normAutofit/>
          </a:bodyPr>
          <a:lstStyle/>
          <a:p>
            <a:pPr algn="ctr"/>
            <a:r>
              <a:rPr lang="nl-NL" sz="5400" b="1" dirty="0">
                <a:solidFill>
                  <a:schemeClr val="tx2">
                    <a:lumMod val="75000"/>
                  </a:schemeClr>
                </a:solidFill>
              </a:rPr>
              <a:t>De sluier weggenomen</a:t>
            </a:r>
          </a:p>
        </p:txBody>
      </p:sp>
      <p:sp>
        <p:nvSpPr>
          <p:cNvPr id="8" name="Pijl: omlaag 7">
            <a:extLst>
              <a:ext uri="{FF2B5EF4-FFF2-40B4-BE49-F238E27FC236}">
                <a16:creationId xmlns:a16="http://schemas.microsoft.com/office/drawing/2014/main" id="{EDBB427F-9AC7-237C-FC9E-ED9DD523B293}"/>
              </a:ext>
            </a:extLst>
          </p:cNvPr>
          <p:cNvSpPr/>
          <p:nvPr/>
        </p:nvSpPr>
        <p:spPr>
          <a:xfrm>
            <a:off x="2548597" y="1577037"/>
            <a:ext cx="471055" cy="31865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omhoog 8">
            <a:extLst>
              <a:ext uri="{FF2B5EF4-FFF2-40B4-BE49-F238E27FC236}">
                <a16:creationId xmlns:a16="http://schemas.microsoft.com/office/drawing/2014/main" id="{DA0D0F5E-A4E3-077F-F87A-98DB860C138E}"/>
              </a:ext>
            </a:extLst>
          </p:cNvPr>
          <p:cNvSpPr/>
          <p:nvPr/>
        </p:nvSpPr>
        <p:spPr>
          <a:xfrm>
            <a:off x="5232496" y="1636218"/>
            <a:ext cx="471055" cy="318654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08583AD0-0D93-832A-DF35-EEBE2885DCE2}"/>
              </a:ext>
            </a:extLst>
          </p:cNvPr>
          <p:cNvSpPr txBox="1"/>
          <p:nvPr/>
        </p:nvSpPr>
        <p:spPr>
          <a:xfrm>
            <a:off x="1974950" y="4990400"/>
            <a:ext cx="1618348" cy="1569660"/>
          </a:xfrm>
          <a:prstGeom prst="rect">
            <a:avLst/>
          </a:prstGeom>
          <a:noFill/>
        </p:spPr>
        <p:txBody>
          <a:bodyPr wrap="square" rtlCol="0">
            <a:spAutoFit/>
          </a:bodyPr>
          <a:lstStyle/>
          <a:p>
            <a:r>
              <a:rPr lang="nl-NL" sz="2400" dirty="0"/>
              <a:t>Geest </a:t>
            </a:r>
            <a:r>
              <a:rPr lang="nl-NL" sz="2400" dirty="0" err="1"/>
              <a:t>vd</a:t>
            </a:r>
            <a:r>
              <a:rPr lang="nl-NL" sz="2400" dirty="0"/>
              <a:t> ontvanger blijft in het lichaam</a:t>
            </a:r>
          </a:p>
        </p:txBody>
      </p:sp>
      <p:sp>
        <p:nvSpPr>
          <p:cNvPr id="11" name="Tekstvak 10">
            <a:extLst>
              <a:ext uri="{FF2B5EF4-FFF2-40B4-BE49-F238E27FC236}">
                <a16:creationId xmlns:a16="http://schemas.microsoft.com/office/drawing/2014/main" id="{DFA9F81E-099C-D88B-DA2B-B62A731E560E}"/>
              </a:ext>
            </a:extLst>
          </p:cNvPr>
          <p:cNvSpPr txBox="1"/>
          <p:nvPr/>
        </p:nvSpPr>
        <p:spPr>
          <a:xfrm>
            <a:off x="4708533" y="4990400"/>
            <a:ext cx="1990035" cy="1569660"/>
          </a:xfrm>
          <a:prstGeom prst="rect">
            <a:avLst/>
          </a:prstGeom>
          <a:noFill/>
        </p:spPr>
        <p:txBody>
          <a:bodyPr wrap="square" rtlCol="0">
            <a:spAutoFit/>
          </a:bodyPr>
          <a:lstStyle/>
          <a:p>
            <a:r>
              <a:rPr lang="nl-NL" sz="2400" dirty="0"/>
              <a:t>Geest </a:t>
            </a:r>
            <a:r>
              <a:rPr lang="nl-NL" sz="2400" dirty="0" err="1"/>
              <a:t>vd</a:t>
            </a:r>
            <a:r>
              <a:rPr lang="nl-NL" sz="2400" dirty="0"/>
              <a:t> ontvanger ‘reist’ </a:t>
            </a:r>
            <a:r>
              <a:rPr lang="nl-NL" sz="2400" dirty="0" err="1"/>
              <a:t>muv</a:t>
            </a:r>
            <a:r>
              <a:rPr lang="nl-NL" sz="2400" dirty="0"/>
              <a:t> Elia &amp; </a:t>
            </a:r>
            <a:r>
              <a:rPr lang="nl-NL" sz="2400" dirty="0" err="1"/>
              <a:t>Henoch</a:t>
            </a:r>
            <a:endParaRPr lang="nl-NL" sz="2400" dirty="0"/>
          </a:p>
        </p:txBody>
      </p:sp>
      <p:sp>
        <p:nvSpPr>
          <p:cNvPr id="2" name="Tekstvak 1">
            <a:extLst>
              <a:ext uri="{FF2B5EF4-FFF2-40B4-BE49-F238E27FC236}">
                <a16:creationId xmlns:a16="http://schemas.microsoft.com/office/drawing/2014/main" id="{E4DAA501-34E7-D0CE-D790-15A8F2A181C0}"/>
              </a:ext>
            </a:extLst>
          </p:cNvPr>
          <p:cNvSpPr txBox="1"/>
          <p:nvPr/>
        </p:nvSpPr>
        <p:spPr>
          <a:xfrm>
            <a:off x="2961134" y="2385480"/>
            <a:ext cx="2329881" cy="1569660"/>
          </a:xfrm>
          <a:prstGeom prst="rect">
            <a:avLst/>
          </a:prstGeom>
          <a:noFill/>
        </p:spPr>
        <p:txBody>
          <a:bodyPr wrap="square" rtlCol="0">
            <a:spAutoFit/>
          </a:bodyPr>
          <a:lstStyle/>
          <a:p>
            <a:pPr algn="ctr"/>
            <a:r>
              <a:rPr lang="nl-NL" sz="3200" b="1" dirty="0">
                <a:solidFill>
                  <a:schemeClr val="tx2">
                    <a:lumMod val="75000"/>
                  </a:schemeClr>
                </a:solidFill>
              </a:rPr>
              <a:t>Wijzen </a:t>
            </a:r>
            <a:br>
              <a:rPr lang="nl-NL" sz="3200" b="1" dirty="0">
                <a:solidFill>
                  <a:schemeClr val="tx2">
                    <a:lumMod val="75000"/>
                  </a:schemeClr>
                </a:solidFill>
              </a:rPr>
            </a:br>
            <a:r>
              <a:rPr lang="nl-NL" sz="3200" b="1" dirty="0">
                <a:solidFill>
                  <a:schemeClr val="tx2">
                    <a:lumMod val="75000"/>
                  </a:schemeClr>
                </a:solidFill>
              </a:rPr>
              <a:t>van </a:t>
            </a:r>
          </a:p>
          <a:p>
            <a:pPr algn="ctr"/>
            <a:r>
              <a:rPr lang="nl-NL" sz="3200" b="1" dirty="0">
                <a:solidFill>
                  <a:schemeClr val="tx2">
                    <a:lumMod val="75000"/>
                  </a:schemeClr>
                </a:solidFill>
              </a:rPr>
              <a:t>openbaring</a:t>
            </a:r>
            <a:endParaRPr lang="nl-NL" sz="3200" dirty="0"/>
          </a:p>
        </p:txBody>
      </p:sp>
      <p:sp>
        <p:nvSpPr>
          <p:cNvPr id="5" name="Tekstvak 4">
            <a:extLst>
              <a:ext uri="{FF2B5EF4-FFF2-40B4-BE49-F238E27FC236}">
                <a16:creationId xmlns:a16="http://schemas.microsoft.com/office/drawing/2014/main" id="{F1B48D9C-9FE0-47AE-831A-B65E5A4B1225}"/>
              </a:ext>
            </a:extLst>
          </p:cNvPr>
          <p:cNvSpPr txBox="1"/>
          <p:nvPr/>
        </p:nvSpPr>
        <p:spPr>
          <a:xfrm>
            <a:off x="7065818" y="5175065"/>
            <a:ext cx="1889828" cy="1200329"/>
          </a:xfrm>
          <a:prstGeom prst="rect">
            <a:avLst/>
          </a:prstGeom>
          <a:solidFill>
            <a:schemeClr val="tx1"/>
          </a:solidFill>
        </p:spPr>
        <p:txBody>
          <a:bodyPr wrap="square" rtlCol="0">
            <a:spAutoFit/>
          </a:bodyPr>
          <a:lstStyle/>
          <a:p>
            <a:r>
              <a:rPr lang="nl-NL" sz="2400" b="1" dirty="0">
                <a:solidFill>
                  <a:srgbClr val="2FA4BB"/>
                </a:solidFill>
              </a:rPr>
              <a:t>Elia schreef niets op,</a:t>
            </a:r>
          </a:p>
          <a:p>
            <a:r>
              <a:rPr lang="nl-NL" sz="2400" b="1" dirty="0" err="1">
                <a:solidFill>
                  <a:srgbClr val="2FA4BB"/>
                </a:solidFill>
              </a:rPr>
              <a:t>Henoch</a:t>
            </a:r>
            <a:r>
              <a:rPr lang="nl-NL" sz="2400" b="1" dirty="0">
                <a:solidFill>
                  <a:srgbClr val="2FA4BB"/>
                </a:solidFill>
              </a:rPr>
              <a:t> wel!</a:t>
            </a:r>
          </a:p>
        </p:txBody>
      </p:sp>
    </p:spTree>
    <p:extLst>
      <p:ext uri="{BB962C8B-B14F-4D97-AF65-F5344CB8AC3E}">
        <p14:creationId xmlns:p14="http://schemas.microsoft.com/office/powerpoint/2010/main" val="30532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32C329-6C6B-4885-BD96-9A83FE071644}"/>
              </a:ext>
            </a:extLst>
          </p:cNvPr>
          <p:cNvSpPr>
            <a:spLocks noGrp="1"/>
          </p:cNvSpPr>
          <p:nvPr>
            <p:ph type="title"/>
          </p:nvPr>
        </p:nvSpPr>
        <p:spPr>
          <a:xfrm>
            <a:off x="96388" y="109183"/>
            <a:ext cx="3007030" cy="1123872"/>
          </a:xfrm>
          <a:solidFill>
            <a:schemeClr val="accent1">
              <a:lumMod val="75000"/>
            </a:schemeClr>
          </a:solidFill>
        </p:spPr>
        <p:txBody>
          <a:bodyPr>
            <a:normAutofit fontScale="90000"/>
          </a:bodyPr>
          <a:lstStyle/>
          <a:p>
            <a:pPr algn="ctr"/>
            <a:r>
              <a:rPr lang="nl-NL" dirty="0"/>
              <a:t>Heerlijkheid, wat is het?</a:t>
            </a:r>
          </a:p>
        </p:txBody>
      </p:sp>
      <p:sp>
        <p:nvSpPr>
          <p:cNvPr id="5" name="Tijdelijke aanduiding voor inhoud 4">
            <a:extLst>
              <a:ext uri="{FF2B5EF4-FFF2-40B4-BE49-F238E27FC236}">
                <a16:creationId xmlns:a16="http://schemas.microsoft.com/office/drawing/2014/main" id="{FE5CD55D-EC7A-49FA-8E75-F897CF5F9DB1}"/>
              </a:ext>
            </a:extLst>
          </p:cNvPr>
          <p:cNvSpPr>
            <a:spLocks noGrp="1"/>
          </p:cNvSpPr>
          <p:nvPr>
            <p:ph sz="half" idx="1"/>
          </p:nvPr>
        </p:nvSpPr>
        <p:spPr>
          <a:xfrm>
            <a:off x="96387" y="1739811"/>
            <a:ext cx="3645814" cy="2568953"/>
          </a:xfrm>
        </p:spPr>
        <p:txBody>
          <a:bodyPr>
            <a:noAutofit/>
          </a:bodyPr>
          <a:lstStyle/>
          <a:p>
            <a:pPr marL="0" indent="0">
              <a:buNone/>
            </a:pPr>
            <a:r>
              <a:rPr lang="nl-NL" sz="2600" dirty="0">
                <a:solidFill>
                  <a:schemeClr val="accent1">
                    <a:lumMod val="60000"/>
                    <a:lumOff val="40000"/>
                  </a:schemeClr>
                </a:solidFill>
              </a:rPr>
              <a:t>Schoonheid/glorie</a:t>
            </a:r>
            <a:r>
              <a:rPr lang="nl-NL" sz="2600" dirty="0"/>
              <a:t> van een wezen:</a:t>
            </a:r>
          </a:p>
          <a:p>
            <a:pPr>
              <a:buFontTx/>
              <a:buChar char="-"/>
            </a:pPr>
            <a:r>
              <a:rPr lang="nl-NL" sz="2600" dirty="0"/>
              <a:t>Uiterlijk, aanzien, verschijningsvorm</a:t>
            </a:r>
          </a:p>
          <a:p>
            <a:pPr>
              <a:buFontTx/>
              <a:buChar char="-"/>
            </a:pPr>
            <a:r>
              <a:rPr lang="nl-NL" sz="2600" dirty="0"/>
              <a:t>Capaciteiten, mogelijkheden</a:t>
            </a:r>
          </a:p>
          <a:p>
            <a:pPr marL="0" indent="0">
              <a:buNone/>
            </a:pPr>
            <a:endParaRPr lang="nl-NL" sz="2400" dirty="0"/>
          </a:p>
        </p:txBody>
      </p:sp>
      <p:sp>
        <p:nvSpPr>
          <p:cNvPr id="2" name="Rol: verticaal 1">
            <a:extLst>
              <a:ext uri="{FF2B5EF4-FFF2-40B4-BE49-F238E27FC236}">
                <a16:creationId xmlns:a16="http://schemas.microsoft.com/office/drawing/2014/main" id="{D83C6BEB-F877-4915-BD29-42B287CF3F1E}"/>
              </a:ext>
            </a:extLst>
          </p:cNvPr>
          <p:cNvSpPr/>
          <p:nvPr/>
        </p:nvSpPr>
        <p:spPr>
          <a:xfrm>
            <a:off x="2507673" y="53765"/>
            <a:ext cx="6518719" cy="674881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2350" u="sng" dirty="0">
                <a:solidFill>
                  <a:schemeClr val="tx1"/>
                </a:solidFill>
              </a:rPr>
              <a:t>1 Korinthe 15:39-44  (werkvert.)</a:t>
            </a:r>
          </a:p>
          <a:p>
            <a:endParaRPr lang="nl-NL" sz="800" u="sng" dirty="0">
              <a:solidFill>
                <a:schemeClr val="tx1"/>
              </a:solidFill>
            </a:endParaRPr>
          </a:p>
          <a:p>
            <a:r>
              <a:rPr lang="nl-NL" sz="2350" dirty="0">
                <a:solidFill>
                  <a:schemeClr val="tx1"/>
                </a:solidFill>
              </a:rPr>
              <a:t>Alle </a:t>
            </a:r>
            <a:r>
              <a:rPr lang="nl-NL" sz="2350" b="1" dirty="0">
                <a:solidFill>
                  <a:schemeClr val="tx1"/>
                </a:solidFill>
              </a:rPr>
              <a:t>vlees</a:t>
            </a:r>
            <a:r>
              <a:rPr lang="nl-NL" sz="2350" dirty="0">
                <a:solidFill>
                  <a:schemeClr val="tx1"/>
                </a:solidFill>
              </a:rPr>
              <a:t> is niet hetzelfde vlees. Er is vlees van mensen, dieren, vissen en vogels en zij verschillen van elkaar. En er zijn </a:t>
            </a:r>
            <a:r>
              <a:rPr lang="nl-NL" sz="2350" b="1" dirty="0">
                <a:solidFill>
                  <a:schemeClr val="tx1"/>
                </a:solidFill>
              </a:rPr>
              <a:t>hemelse lichamen </a:t>
            </a:r>
            <a:r>
              <a:rPr lang="nl-NL" sz="2350" dirty="0">
                <a:solidFill>
                  <a:schemeClr val="tx1"/>
                </a:solidFill>
              </a:rPr>
              <a:t>en er zijn </a:t>
            </a:r>
            <a:r>
              <a:rPr lang="nl-NL" sz="2350" b="1" dirty="0">
                <a:solidFill>
                  <a:schemeClr val="tx1"/>
                </a:solidFill>
              </a:rPr>
              <a:t>aardse lichamen </a:t>
            </a:r>
            <a:r>
              <a:rPr lang="nl-NL" sz="2350" dirty="0">
                <a:solidFill>
                  <a:schemeClr val="tx1"/>
                </a:solidFill>
              </a:rPr>
              <a:t>en hun heerlijkheid verschilt. De </a:t>
            </a:r>
            <a:r>
              <a:rPr lang="nl-NL" sz="2350" b="1" dirty="0">
                <a:solidFill>
                  <a:schemeClr val="tx1"/>
                </a:solidFill>
              </a:rPr>
              <a:t>glans</a:t>
            </a:r>
            <a:r>
              <a:rPr lang="nl-NL" sz="2350" dirty="0">
                <a:solidFill>
                  <a:schemeClr val="tx1"/>
                </a:solidFill>
              </a:rPr>
              <a:t> van de zon is anders dan de glans van de maan en de glans van de sterren. Bovendien verschilt de ene ster in glans van de andere ster. Zo zal het ook bij de opstanding der doden zijn. Het wordt gezaaid in vergankelijkheid, oneer en zwakheid en het wordt opgewekt in onvergankelijkheid, heerlijkheid en kracht. Een natuurlijk lichaam wordt gezaaid, een geestelijk lichaam wordt opgewekt.</a:t>
            </a:r>
          </a:p>
          <a:p>
            <a:endParaRPr lang="nl-NL" sz="2000" dirty="0">
              <a:solidFill>
                <a:schemeClr val="bg1"/>
              </a:solidFill>
            </a:endParaRPr>
          </a:p>
        </p:txBody>
      </p:sp>
      <p:sp>
        <p:nvSpPr>
          <p:cNvPr id="3" name="Rechthoek: afgeronde hoeken 2">
            <a:extLst>
              <a:ext uri="{FF2B5EF4-FFF2-40B4-BE49-F238E27FC236}">
                <a16:creationId xmlns:a16="http://schemas.microsoft.com/office/drawing/2014/main" id="{7DAE1993-3DC9-4B39-BB79-B00991464AB4}"/>
              </a:ext>
            </a:extLst>
          </p:cNvPr>
          <p:cNvSpPr/>
          <p:nvPr/>
        </p:nvSpPr>
        <p:spPr>
          <a:xfrm>
            <a:off x="117608" y="4281055"/>
            <a:ext cx="2972700" cy="1585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2400" dirty="0">
                <a:solidFill>
                  <a:schemeClr val="bg1"/>
                </a:solidFill>
              </a:rPr>
              <a:t>Elke entiteit zijn eigen heerlijkheid.</a:t>
            </a:r>
          </a:p>
          <a:p>
            <a:pPr marL="285750" indent="-285750">
              <a:buFont typeface="Arial" panose="020B0604020202020204" pitchFamily="34" charset="0"/>
              <a:buChar char="•"/>
            </a:pPr>
            <a:r>
              <a:rPr lang="nl-NL" sz="2400" dirty="0">
                <a:solidFill>
                  <a:schemeClr val="bg1"/>
                </a:solidFill>
              </a:rPr>
              <a:t>Diverse stadia van heerlijkheid.</a:t>
            </a:r>
          </a:p>
        </p:txBody>
      </p:sp>
    </p:spTree>
    <p:extLst>
      <p:ext uri="{BB962C8B-B14F-4D97-AF65-F5344CB8AC3E}">
        <p14:creationId xmlns:p14="http://schemas.microsoft.com/office/powerpoint/2010/main" val="87193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E5B74-521B-4F24-9646-4C03C70ADE5B}"/>
              </a:ext>
            </a:extLst>
          </p:cNvPr>
          <p:cNvSpPr>
            <a:spLocks noGrp="1"/>
          </p:cNvSpPr>
          <p:nvPr>
            <p:ph type="title"/>
          </p:nvPr>
        </p:nvSpPr>
        <p:spPr>
          <a:xfrm>
            <a:off x="6761018" y="2652179"/>
            <a:ext cx="2159334" cy="672136"/>
          </a:xfrm>
          <a:solidFill>
            <a:srgbClr val="D6BBEB"/>
          </a:solidFill>
        </p:spPr>
        <p:txBody>
          <a:bodyPr/>
          <a:lstStyle/>
          <a:p>
            <a:r>
              <a:rPr lang="nl-NL" dirty="0">
                <a:solidFill>
                  <a:schemeClr val="bg1"/>
                </a:solidFill>
              </a:rPr>
              <a:t>Reeds nu</a:t>
            </a:r>
          </a:p>
        </p:txBody>
      </p:sp>
      <p:sp>
        <p:nvSpPr>
          <p:cNvPr id="8" name="Tekstvak 7">
            <a:extLst>
              <a:ext uri="{FF2B5EF4-FFF2-40B4-BE49-F238E27FC236}">
                <a16:creationId xmlns:a16="http://schemas.microsoft.com/office/drawing/2014/main" id="{4E29CDA5-650A-43A7-87F3-DD624EB1F0FA}"/>
              </a:ext>
            </a:extLst>
          </p:cNvPr>
          <p:cNvSpPr txBox="1"/>
          <p:nvPr/>
        </p:nvSpPr>
        <p:spPr>
          <a:xfrm>
            <a:off x="4724400" y="102008"/>
            <a:ext cx="4292934" cy="1938992"/>
          </a:xfrm>
          <a:prstGeom prst="rect">
            <a:avLst/>
          </a:prstGeom>
          <a:solidFill>
            <a:schemeClr val="accent1">
              <a:lumMod val="40000"/>
              <a:lumOff val="60000"/>
            </a:schemeClr>
          </a:solidFill>
        </p:spPr>
        <p:txBody>
          <a:bodyPr wrap="square">
            <a:spAutoFit/>
          </a:bodyPr>
          <a:lstStyle/>
          <a:p>
            <a:r>
              <a:rPr lang="nl-NL" sz="2400" u="sng" dirty="0">
                <a:solidFill>
                  <a:schemeClr val="bg1"/>
                </a:solidFill>
              </a:rPr>
              <a:t>1 Korinthe 13:12 (HSV)</a:t>
            </a:r>
          </a:p>
          <a:p>
            <a:r>
              <a:rPr lang="nl-NL" sz="2400" dirty="0">
                <a:solidFill>
                  <a:schemeClr val="bg1"/>
                </a:solidFill>
              </a:rPr>
              <a:t>Nu immers kijken wij door middel van een spiegel in een raadsel, maar dan zullen wij zien van aangezicht tot aangezicht.</a:t>
            </a:r>
          </a:p>
        </p:txBody>
      </p:sp>
      <p:sp>
        <p:nvSpPr>
          <p:cNvPr id="10" name="Tekstvak 9">
            <a:extLst>
              <a:ext uri="{FF2B5EF4-FFF2-40B4-BE49-F238E27FC236}">
                <a16:creationId xmlns:a16="http://schemas.microsoft.com/office/drawing/2014/main" id="{9A7DD5B4-F56F-43A4-835A-6AE95E083371}"/>
              </a:ext>
            </a:extLst>
          </p:cNvPr>
          <p:cNvSpPr txBox="1"/>
          <p:nvPr/>
        </p:nvSpPr>
        <p:spPr>
          <a:xfrm>
            <a:off x="126666" y="1015991"/>
            <a:ext cx="4445334" cy="2308324"/>
          </a:xfrm>
          <a:prstGeom prst="rect">
            <a:avLst/>
          </a:prstGeom>
          <a:solidFill>
            <a:schemeClr val="accent1">
              <a:lumMod val="60000"/>
              <a:lumOff val="40000"/>
            </a:schemeClr>
          </a:solidFill>
        </p:spPr>
        <p:txBody>
          <a:bodyPr wrap="square">
            <a:spAutoFit/>
          </a:bodyPr>
          <a:lstStyle/>
          <a:p>
            <a:r>
              <a:rPr lang="nl-NL" sz="2400" u="sng" dirty="0">
                <a:solidFill>
                  <a:schemeClr val="bg1"/>
                </a:solidFill>
              </a:rPr>
              <a:t>1 Korinthe 2:9 (HSV)</a:t>
            </a:r>
          </a:p>
          <a:p>
            <a:r>
              <a:rPr lang="nl-NL" sz="2400" dirty="0">
                <a:solidFill>
                  <a:schemeClr val="bg1"/>
                </a:solidFill>
              </a:rPr>
              <a:t>Wat geen oog heeft gezien en geen oor heeft gehoord en in geen mensenhart is opgekomen, dat is wat God bereid heeft voor hen die Hem liefhebben.</a:t>
            </a:r>
          </a:p>
        </p:txBody>
      </p:sp>
      <p:sp>
        <p:nvSpPr>
          <p:cNvPr id="12" name="Tekstvak 11">
            <a:extLst>
              <a:ext uri="{FF2B5EF4-FFF2-40B4-BE49-F238E27FC236}">
                <a16:creationId xmlns:a16="http://schemas.microsoft.com/office/drawing/2014/main" id="{1EEDA2F0-5515-44C6-B2CF-8FD02F3A27A6}"/>
              </a:ext>
            </a:extLst>
          </p:cNvPr>
          <p:cNvSpPr txBox="1"/>
          <p:nvPr/>
        </p:nvSpPr>
        <p:spPr>
          <a:xfrm>
            <a:off x="126666" y="3438677"/>
            <a:ext cx="4879545" cy="3046988"/>
          </a:xfrm>
          <a:prstGeom prst="rect">
            <a:avLst/>
          </a:prstGeom>
          <a:solidFill>
            <a:schemeClr val="accent1">
              <a:lumMod val="75000"/>
            </a:schemeClr>
          </a:solidFill>
        </p:spPr>
        <p:txBody>
          <a:bodyPr wrap="square">
            <a:spAutoFit/>
          </a:bodyPr>
          <a:lstStyle/>
          <a:p>
            <a:r>
              <a:rPr lang="nl-NL" sz="2400" u="sng" dirty="0"/>
              <a:t>1 Johannes 3:2 (HSV)</a:t>
            </a:r>
          </a:p>
          <a:p>
            <a:r>
              <a:rPr lang="nl-NL" sz="2400" dirty="0"/>
              <a:t>Geliefden, nu zijn wij kinderen van God, en het is nog niet geopenbaard wat wij zullen zijn. Maar wij weten dat, als </a:t>
            </a:r>
            <a:r>
              <a:rPr lang="nl-NL" sz="2400" b="1" dirty="0"/>
              <a:t>Hij</a:t>
            </a:r>
            <a:r>
              <a:rPr lang="nl-NL" sz="2400" dirty="0"/>
              <a:t> geopenbaard zal worden, wij </a:t>
            </a:r>
            <a:r>
              <a:rPr lang="nl-NL" sz="2400" b="1" dirty="0"/>
              <a:t>Hem</a:t>
            </a:r>
            <a:r>
              <a:rPr lang="nl-NL" sz="2400" dirty="0"/>
              <a:t> gelijk zullen zijn; want wij zullen </a:t>
            </a:r>
            <a:r>
              <a:rPr lang="nl-NL" sz="2400" b="1" dirty="0"/>
              <a:t>Hem</a:t>
            </a:r>
            <a:r>
              <a:rPr lang="nl-NL" sz="2400" dirty="0"/>
              <a:t> zien zoals </a:t>
            </a:r>
            <a:r>
              <a:rPr lang="nl-NL" sz="2400" b="1" dirty="0"/>
              <a:t>Hij</a:t>
            </a:r>
            <a:r>
              <a:rPr lang="nl-NL" sz="2400" dirty="0"/>
              <a:t> is.    </a:t>
            </a:r>
          </a:p>
          <a:p>
            <a:pPr algn="r"/>
            <a:r>
              <a:rPr lang="nl-NL" sz="2400" dirty="0">
                <a:solidFill>
                  <a:schemeClr val="accent5">
                    <a:lumMod val="40000"/>
                    <a:lumOff val="60000"/>
                  </a:schemeClr>
                </a:solidFill>
              </a:rPr>
              <a:t>NB! Hij/Hem = Jeshua (niet JHWH)</a:t>
            </a:r>
          </a:p>
        </p:txBody>
      </p:sp>
      <p:sp>
        <p:nvSpPr>
          <p:cNvPr id="14" name="Tekstvak 13">
            <a:extLst>
              <a:ext uri="{FF2B5EF4-FFF2-40B4-BE49-F238E27FC236}">
                <a16:creationId xmlns:a16="http://schemas.microsoft.com/office/drawing/2014/main" id="{E62DA344-40EC-47BD-BC98-2994EF00641F}"/>
              </a:ext>
            </a:extLst>
          </p:cNvPr>
          <p:cNvSpPr txBox="1"/>
          <p:nvPr/>
        </p:nvSpPr>
        <p:spPr>
          <a:xfrm>
            <a:off x="5749636" y="3438677"/>
            <a:ext cx="3170716" cy="3046988"/>
          </a:xfrm>
          <a:prstGeom prst="rect">
            <a:avLst/>
          </a:prstGeom>
          <a:solidFill>
            <a:srgbClr val="D6BBEB"/>
          </a:solidFill>
        </p:spPr>
        <p:txBody>
          <a:bodyPr wrap="square">
            <a:spAutoFit/>
          </a:bodyPr>
          <a:lstStyle/>
          <a:p>
            <a:r>
              <a:rPr lang="nl-NL" sz="2400" u="sng" dirty="0">
                <a:solidFill>
                  <a:schemeClr val="bg1"/>
                </a:solidFill>
              </a:rPr>
              <a:t>2 Korinthe 3:18 (</a:t>
            </a:r>
            <a:r>
              <a:rPr lang="nl-NL" sz="2400" u="sng" dirty="0" err="1">
                <a:solidFill>
                  <a:schemeClr val="bg1"/>
                </a:solidFill>
              </a:rPr>
              <a:t>werkv</a:t>
            </a:r>
            <a:r>
              <a:rPr lang="nl-NL" sz="2400" u="sng" dirty="0">
                <a:solidFill>
                  <a:schemeClr val="bg1"/>
                </a:solidFill>
              </a:rPr>
              <a:t>.)</a:t>
            </a:r>
          </a:p>
          <a:p>
            <a:r>
              <a:rPr lang="nl-NL" sz="2400" dirty="0">
                <a:solidFill>
                  <a:schemeClr val="bg1"/>
                </a:solidFill>
              </a:rPr>
              <a:t>Wij aanschouwen de heerlijkheid van JHWH </a:t>
            </a:r>
            <a:r>
              <a:rPr lang="nl-NL" sz="2400" i="1" dirty="0">
                <a:solidFill>
                  <a:schemeClr val="bg1"/>
                </a:solidFill>
              </a:rPr>
              <a:t>als in een spiegel</a:t>
            </a:r>
            <a:r>
              <a:rPr lang="nl-NL" sz="2400" dirty="0">
                <a:solidFill>
                  <a:schemeClr val="bg1"/>
                </a:solidFill>
              </a:rPr>
              <a:t>. Het verandert ons van heerlijkheid naar heerlijkheid </a:t>
            </a:r>
            <a:r>
              <a:rPr lang="nl-NL" sz="2400" b="1" i="1" dirty="0">
                <a:solidFill>
                  <a:schemeClr val="bg1"/>
                </a:solidFill>
              </a:rPr>
              <a:t>naar Zijn beeld.</a:t>
            </a:r>
          </a:p>
        </p:txBody>
      </p:sp>
      <p:sp>
        <p:nvSpPr>
          <p:cNvPr id="3" name="Titel 1">
            <a:extLst>
              <a:ext uri="{FF2B5EF4-FFF2-40B4-BE49-F238E27FC236}">
                <a16:creationId xmlns:a16="http://schemas.microsoft.com/office/drawing/2014/main" id="{BF5D442D-8415-F8E4-771C-09023DE3775E}"/>
              </a:ext>
            </a:extLst>
          </p:cNvPr>
          <p:cNvSpPr txBox="1">
            <a:spLocks/>
          </p:cNvSpPr>
          <p:nvPr/>
        </p:nvSpPr>
        <p:spPr>
          <a:xfrm>
            <a:off x="126666" y="102008"/>
            <a:ext cx="3943350" cy="672136"/>
          </a:xfrm>
          <a:prstGeom prst="rect">
            <a:avLst/>
          </a:prstGeom>
          <a:solidFill>
            <a:schemeClr val="accent1">
              <a:lumMod val="75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nl-NL"/>
              <a:t>Toekomstmuziek</a:t>
            </a:r>
            <a:endParaRPr lang="nl-NL" dirty="0"/>
          </a:p>
        </p:txBody>
      </p:sp>
    </p:spTree>
    <p:extLst>
      <p:ext uri="{BB962C8B-B14F-4D97-AF65-F5344CB8AC3E}">
        <p14:creationId xmlns:p14="http://schemas.microsoft.com/office/powerpoint/2010/main" val="42289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37E9AC4-BB9A-49BF-BDFC-364A3FCC4C49}"/>
              </a:ext>
            </a:extLst>
          </p:cNvPr>
          <p:cNvSpPr>
            <a:spLocks noGrp="1"/>
          </p:cNvSpPr>
          <p:nvPr>
            <p:ph sz="half" idx="1"/>
          </p:nvPr>
        </p:nvSpPr>
        <p:spPr>
          <a:xfrm>
            <a:off x="150550" y="986134"/>
            <a:ext cx="8993450" cy="1337747"/>
          </a:xfrm>
        </p:spPr>
        <p:txBody>
          <a:bodyPr>
            <a:noAutofit/>
          </a:bodyPr>
          <a:lstStyle/>
          <a:p>
            <a:r>
              <a:rPr lang="nl-NL" sz="2400" dirty="0"/>
              <a:t>Als hemels wezen voor zijn incarnatie </a:t>
            </a:r>
            <a:r>
              <a:rPr lang="nl-NL" sz="2400" dirty="0">
                <a:sym typeface="Wingdings" panose="05000000000000000000" pitchFamily="2" charset="2"/>
              </a:rPr>
              <a:t> Pre-existentie </a:t>
            </a:r>
            <a:r>
              <a:rPr lang="nl-NL" sz="2400" dirty="0">
                <a:solidFill>
                  <a:schemeClr val="bg1"/>
                </a:solidFill>
                <a:highlight>
                  <a:srgbClr val="FFFF00"/>
                </a:highlight>
                <a:sym typeface="Wingdings" panose="05000000000000000000" pitchFamily="2" charset="2"/>
              </a:rPr>
              <a:t>*</a:t>
            </a:r>
            <a:endParaRPr lang="nl-NL" sz="2400" dirty="0">
              <a:solidFill>
                <a:schemeClr val="bg1"/>
              </a:solidFill>
              <a:highlight>
                <a:srgbClr val="FFFF00"/>
              </a:highlight>
            </a:endParaRPr>
          </a:p>
          <a:p>
            <a:r>
              <a:rPr lang="nl-NL" sz="2400" dirty="0"/>
              <a:t>Lijdende messias </a:t>
            </a:r>
            <a:r>
              <a:rPr lang="nl-NL" sz="2400" dirty="0">
                <a:sym typeface="Wingdings" panose="05000000000000000000" pitchFamily="2" charset="2"/>
              </a:rPr>
              <a:t> fysiek als wij, goddelijke capaciteiten</a:t>
            </a:r>
            <a:endParaRPr lang="nl-NL" sz="2400" dirty="0"/>
          </a:p>
          <a:p>
            <a:r>
              <a:rPr lang="nl-NL" sz="2400" dirty="0"/>
              <a:t>Verheerlijkte Heer </a:t>
            </a:r>
            <a:r>
              <a:rPr lang="nl-NL" sz="2400" dirty="0">
                <a:sym typeface="Wingdings" panose="05000000000000000000" pitchFamily="2" charset="2"/>
              </a:rPr>
              <a:t> ons toekomstig lichaam</a:t>
            </a:r>
            <a:endParaRPr lang="nl-NL" sz="2400" dirty="0"/>
          </a:p>
        </p:txBody>
      </p:sp>
      <p:sp>
        <p:nvSpPr>
          <p:cNvPr id="5" name="Titel 3">
            <a:extLst>
              <a:ext uri="{FF2B5EF4-FFF2-40B4-BE49-F238E27FC236}">
                <a16:creationId xmlns:a16="http://schemas.microsoft.com/office/drawing/2014/main" id="{52C764D4-4A66-4222-A8DF-567ABB42BAED}"/>
              </a:ext>
            </a:extLst>
          </p:cNvPr>
          <p:cNvSpPr txBox="1">
            <a:spLocks/>
          </p:cNvSpPr>
          <p:nvPr/>
        </p:nvSpPr>
        <p:spPr>
          <a:xfrm>
            <a:off x="228509" y="143013"/>
            <a:ext cx="6986801" cy="640556"/>
          </a:xfrm>
          <a:prstGeom prst="rect">
            <a:avLst/>
          </a:prstGeom>
          <a:solidFill>
            <a:schemeClr val="accent1">
              <a:lumMod val="75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nl-NL" sz="3600" dirty="0"/>
              <a:t>Jeshua: drie stadia van heerlijkheid</a:t>
            </a:r>
          </a:p>
        </p:txBody>
      </p:sp>
      <p:sp>
        <p:nvSpPr>
          <p:cNvPr id="8" name="Tijdelijke aanduiding voor inhoud 2">
            <a:extLst>
              <a:ext uri="{FF2B5EF4-FFF2-40B4-BE49-F238E27FC236}">
                <a16:creationId xmlns:a16="http://schemas.microsoft.com/office/drawing/2014/main" id="{84D2E674-1E6F-4BE0-B3AB-BC9AC3FED52C}"/>
              </a:ext>
            </a:extLst>
          </p:cNvPr>
          <p:cNvSpPr txBox="1">
            <a:spLocks/>
          </p:cNvSpPr>
          <p:nvPr/>
        </p:nvSpPr>
        <p:spPr>
          <a:xfrm>
            <a:off x="4231783" y="3446545"/>
            <a:ext cx="4365743" cy="33124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2600" dirty="0"/>
              <a:t>Voor de zondeval</a:t>
            </a:r>
          </a:p>
          <a:p>
            <a:r>
              <a:rPr lang="nl-NL" sz="2600" dirty="0"/>
              <a:t>Na de zondeval</a:t>
            </a:r>
          </a:p>
          <a:p>
            <a:r>
              <a:rPr lang="nl-NL" sz="2600" dirty="0"/>
              <a:t>Na de zondvloed. Heerlijkheid neemt verder af, m.n. leeftijd</a:t>
            </a:r>
          </a:p>
          <a:p>
            <a:r>
              <a:rPr lang="nl-NL" sz="2600" dirty="0"/>
              <a:t>Opstandingslichaam !!!! Herstelt alle degeneratie van voorgaande eeuwen en meer</a:t>
            </a:r>
          </a:p>
        </p:txBody>
      </p:sp>
      <p:sp>
        <p:nvSpPr>
          <p:cNvPr id="9" name="Titel 3">
            <a:extLst>
              <a:ext uri="{FF2B5EF4-FFF2-40B4-BE49-F238E27FC236}">
                <a16:creationId xmlns:a16="http://schemas.microsoft.com/office/drawing/2014/main" id="{57447F08-F0BE-4114-B654-C0BBC392D792}"/>
              </a:ext>
            </a:extLst>
          </p:cNvPr>
          <p:cNvSpPr txBox="1">
            <a:spLocks/>
          </p:cNvSpPr>
          <p:nvPr/>
        </p:nvSpPr>
        <p:spPr>
          <a:xfrm>
            <a:off x="4259845" y="2401756"/>
            <a:ext cx="4551646" cy="971834"/>
          </a:xfrm>
          <a:prstGeom prst="rect">
            <a:avLst/>
          </a:prstGeom>
          <a:solidFill>
            <a:schemeClr val="accent1">
              <a:lumMod val="75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nl-NL" sz="3600" dirty="0"/>
              <a:t>Mensdom: diverse heerlijkheden in de tijd</a:t>
            </a:r>
          </a:p>
        </p:txBody>
      </p:sp>
      <p:sp>
        <p:nvSpPr>
          <p:cNvPr id="10" name="Rechthoek: afgeronde hoeken 9">
            <a:extLst>
              <a:ext uri="{FF2B5EF4-FFF2-40B4-BE49-F238E27FC236}">
                <a16:creationId xmlns:a16="http://schemas.microsoft.com/office/drawing/2014/main" id="{E7FF9462-43DF-4BD2-8FB4-AECCB0A96F0F}"/>
              </a:ext>
            </a:extLst>
          </p:cNvPr>
          <p:cNvSpPr/>
          <p:nvPr/>
        </p:nvSpPr>
        <p:spPr>
          <a:xfrm>
            <a:off x="228509" y="2216728"/>
            <a:ext cx="3456800" cy="2092036"/>
          </a:xfrm>
          <a:prstGeom prst="roundRect">
            <a:avLst>
              <a:gd name="adj" fmla="val 10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bg1"/>
                </a:solidFill>
                <a:highlight>
                  <a:srgbClr val="00FFFF"/>
                </a:highlight>
              </a:rPr>
              <a:t>Wat is het principiële verschil  tussen aardse en hemelse lichamen?</a:t>
            </a:r>
          </a:p>
          <a:p>
            <a:r>
              <a:rPr lang="nl-NL" sz="2400" dirty="0">
                <a:solidFill>
                  <a:schemeClr val="bg1"/>
                </a:solidFill>
              </a:rPr>
              <a:t>Aardse lichamen sterven, hemelse niet!</a:t>
            </a:r>
          </a:p>
        </p:txBody>
      </p:sp>
      <p:sp>
        <p:nvSpPr>
          <p:cNvPr id="6" name="Rechthoek: afgeronde hoeken 5">
            <a:extLst>
              <a:ext uri="{FF2B5EF4-FFF2-40B4-BE49-F238E27FC236}">
                <a16:creationId xmlns:a16="http://schemas.microsoft.com/office/drawing/2014/main" id="{0444D189-8BFE-F181-A662-DD3CF81483C3}"/>
              </a:ext>
            </a:extLst>
          </p:cNvPr>
          <p:cNvSpPr/>
          <p:nvPr/>
        </p:nvSpPr>
        <p:spPr>
          <a:xfrm>
            <a:off x="228509" y="4547976"/>
            <a:ext cx="3456800" cy="2092036"/>
          </a:xfrm>
          <a:prstGeom prst="roundRect">
            <a:avLst>
              <a:gd name="adj" fmla="val 10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bg1"/>
                </a:solidFill>
                <a:highlight>
                  <a:srgbClr val="00FFFF"/>
                </a:highlight>
              </a:rPr>
              <a:t>Kunnen hemelse wezens degenereren?</a:t>
            </a:r>
          </a:p>
          <a:p>
            <a:r>
              <a:rPr lang="nl-NL" sz="2400" dirty="0" err="1">
                <a:solidFill>
                  <a:schemeClr val="bg1"/>
                </a:solidFill>
              </a:rPr>
              <a:t>Wrsch</a:t>
            </a:r>
            <a:r>
              <a:rPr lang="nl-NL" sz="2400" dirty="0">
                <a:solidFill>
                  <a:schemeClr val="bg1"/>
                </a:solidFill>
              </a:rPr>
              <a:t>. wel. Gevallen engelen hebben -net als de mens- ingeleverd.</a:t>
            </a:r>
            <a:endParaRPr lang="nl-NL" sz="2400" dirty="0">
              <a:solidFill>
                <a:schemeClr val="bg1"/>
              </a:solidFill>
              <a:highlight>
                <a:srgbClr val="FFFF00"/>
              </a:highlight>
            </a:endParaRPr>
          </a:p>
        </p:txBody>
      </p:sp>
    </p:spTree>
    <p:extLst>
      <p:ext uri="{BB962C8B-B14F-4D97-AF65-F5344CB8AC3E}">
        <p14:creationId xmlns:p14="http://schemas.microsoft.com/office/powerpoint/2010/main" val="26297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4500373-C21B-440D-94AE-B430586B2736}"/>
              </a:ext>
            </a:extLst>
          </p:cNvPr>
          <p:cNvSpPr>
            <a:spLocks noGrp="1"/>
          </p:cNvSpPr>
          <p:nvPr>
            <p:ph type="title"/>
          </p:nvPr>
        </p:nvSpPr>
        <p:spPr>
          <a:xfrm>
            <a:off x="122830" y="114585"/>
            <a:ext cx="8898340" cy="685799"/>
          </a:xfrm>
          <a:solidFill>
            <a:schemeClr val="tx2">
              <a:lumMod val="50000"/>
            </a:schemeClr>
          </a:solidFill>
          <a:ln>
            <a:noFill/>
          </a:ln>
        </p:spPr>
        <p:txBody>
          <a:bodyPr>
            <a:normAutofit fontScale="90000"/>
          </a:bodyPr>
          <a:lstStyle/>
          <a:p>
            <a:r>
              <a:rPr lang="nl-NL" dirty="0"/>
              <a:t>Mogen wij een voorstelling maken van JHWH?</a:t>
            </a:r>
          </a:p>
        </p:txBody>
      </p:sp>
      <p:sp>
        <p:nvSpPr>
          <p:cNvPr id="9" name="Tijdelijke aanduiding voor inhoud 8">
            <a:extLst>
              <a:ext uri="{FF2B5EF4-FFF2-40B4-BE49-F238E27FC236}">
                <a16:creationId xmlns:a16="http://schemas.microsoft.com/office/drawing/2014/main" id="{5A5A34C4-3BFD-4E81-B326-010A920AC6EB}"/>
              </a:ext>
            </a:extLst>
          </p:cNvPr>
          <p:cNvSpPr>
            <a:spLocks noGrp="1"/>
          </p:cNvSpPr>
          <p:nvPr>
            <p:ph sz="half" idx="2"/>
          </p:nvPr>
        </p:nvSpPr>
        <p:spPr>
          <a:xfrm>
            <a:off x="122830" y="1068307"/>
            <a:ext cx="5987024" cy="2469262"/>
          </a:xfrm>
        </p:spPr>
        <p:txBody>
          <a:bodyPr>
            <a:noAutofit/>
          </a:bodyPr>
          <a:lstStyle/>
          <a:p>
            <a:r>
              <a:rPr lang="nl-NL" sz="2600" dirty="0"/>
              <a:t>God is Geest (Joh.4:24) </a:t>
            </a:r>
            <a:r>
              <a:rPr lang="nl-NL" sz="2600" dirty="0">
                <a:sym typeface="Wingdings" panose="05000000000000000000" pitchFamily="2" charset="2"/>
              </a:rPr>
              <a:t> Is Hij daarom onzichtbaar?</a:t>
            </a:r>
            <a:endParaRPr lang="nl-NL" sz="2600" dirty="0"/>
          </a:p>
          <a:p>
            <a:r>
              <a:rPr lang="nl-NL" sz="2600" dirty="0"/>
              <a:t>2</a:t>
            </a:r>
            <a:r>
              <a:rPr lang="nl-NL" sz="2600" baseline="30000" dirty="0"/>
              <a:t>e</a:t>
            </a:r>
            <a:r>
              <a:rPr lang="nl-NL" sz="2600" dirty="0"/>
              <a:t> gebod = Verbod om een beeld maken en daarvoor te buigen (</a:t>
            </a:r>
            <a:r>
              <a:rPr lang="nl-NL" sz="2600" u="sng" dirty="0"/>
              <a:t>Ex.20:4</a:t>
            </a:r>
            <a:r>
              <a:rPr lang="nl-NL" sz="2600" dirty="0"/>
              <a:t>)</a:t>
            </a:r>
          </a:p>
          <a:p>
            <a:r>
              <a:rPr lang="nl-NL" sz="2600" dirty="0"/>
              <a:t>Dat wat God openbaart, mag gekend worden. God geeft Zijn grens.</a:t>
            </a:r>
            <a:endParaRPr lang="nl-NL" sz="2600" dirty="0">
              <a:solidFill>
                <a:schemeClr val="bg1"/>
              </a:solidFill>
              <a:highlight>
                <a:srgbClr val="00FFFF"/>
              </a:highlight>
            </a:endParaRPr>
          </a:p>
        </p:txBody>
      </p:sp>
      <p:sp>
        <p:nvSpPr>
          <p:cNvPr id="4" name="Rol: verticaal 3">
            <a:extLst>
              <a:ext uri="{FF2B5EF4-FFF2-40B4-BE49-F238E27FC236}">
                <a16:creationId xmlns:a16="http://schemas.microsoft.com/office/drawing/2014/main" id="{992A1413-DA29-4A44-B63A-B92B2CB4DC65}"/>
              </a:ext>
            </a:extLst>
          </p:cNvPr>
          <p:cNvSpPr/>
          <p:nvPr/>
        </p:nvSpPr>
        <p:spPr>
          <a:xfrm>
            <a:off x="5967845" y="1068308"/>
            <a:ext cx="3020963" cy="4958420"/>
          </a:xfrm>
          <a:prstGeom prst="verticalScroll">
            <a:avLst>
              <a:gd name="adj" fmla="val 1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600" u="sng" dirty="0">
                <a:solidFill>
                  <a:schemeClr val="bg1"/>
                </a:solidFill>
              </a:rPr>
              <a:t>Ex.33:20;WV</a:t>
            </a:r>
          </a:p>
          <a:p>
            <a:r>
              <a:rPr lang="nl-NL" sz="2600" dirty="0">
                <a:solidFill>
                  <a:schemeClr val="bg1"/>
                </a:solidFill>
              </a:rPr>
              <a:t>Maar Hij voegde eraan toe: ‘Mijn gelaat kunt u niet zien, want geen mens kan mijn gelaat zien en in leven blijven.</a:t>
            </a:r>
          </a:p>
        </p:txBody>
      </p:sp>
      <p:sp>
        <p:nvSpPr>
          <p:cNvPr id="5" name="Rechthoek: afgeronde hoeken 4">
            <a:extLst>
              <a:ext uri="{FF2B5EF4-FFF2-40B4-BE49-F238E27FC236}">
                <a16:creationId xmlns:a16="http://schemas.microsoft.com/office/drawing/2014/main" id="{00419A29-4AFF-473A-B61C-72BBE7D71CFD}"/>
              </a:ext>
            </a:extLst>
          </p:cNvPr>
          <p:cNvSpPr/>
          <p:nvPr/>
        </p:nvSpPr>
        <p:spPr>
          <a:xfrm>
            <a:off x="293479" y="4034953"/>
            <a:ext cx="5492654" cy="2573665"/>
          </a:xfrm>
          <a:prstGeom prst="roundRect">
            <a:avLst>
              <a:gd name="adj" fmla="val 8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600" dirty="0">
                <a:solidFill>
                  <a:schemeClr val="bg1"/>
                </a:solidFill>
                <a:highlight>
                  <a:srgbClr val="00FFFF"/>
                </a:highlight>
              </a:rPr>
              <a:t>Wie hebben visueel de heerlijkheid </a:t>
            </a:r>
          </a:p>
          <a:p>
            <a:r>
              <a:rPr lang="nl-NL" sz="2600" dirty="0">
                <a:solidFill>
                  <a:schemeClr val="bg1"/>
                </a:solidFill>
                <a:highlight>
                  <a:srgbClr val="00FFFF"/>
                </a:highlight>
              </a:rPr>
              <a:t>van JHWH gezien? </a:t>
            </a:r>
          </a:p>
          <a:p>
            <a:pPr marL="342900" indent="-342900">
              <a:buFontTx/>
              <a:buChar char="-"/>
            </a:pPr>
            <a:r>
              <a:rPr lang="nl-NL" sz="2600" i="1" dirty="0">
                <a:solidFill>
                  <a:schemeClr val="tx1"/>
                </a:solidFill>
              </a:rPr>
              <a:t>Adam &amp; Eva</a:t>
            </a:r>
          </a:p>
          <a:p>
            <a:pPr marL="342900" indent="-342900">
              <a:buFontTx/>
              <a:buChar char="-"/>
            </a:pPr>
            <a:r>
              <a:rPr lang="nl-NL" sz="2600" dirty="0" err="1">
                <a:solidFill>
                  <a:schemeClr val="bg1"/>
                </a:solidFill>
              </a:rPr>
              <a:t>Henoch</a:t>
            </a:r>
            <a:r>
              <a:rPr lang="nl-NL" sz="2600" dirty="0">
                <a:solidFill>
                  <a:schemeClr val="bg1"/>
                </a:solidFill>
              </a:rPr>
              <a:t> &amp; </a:t>
            </a:r>
            <a:r>
              <a:rPr lang="nl-NL" sz="2600" i="1" dirty="0">
                <a:solidFill>
                  <a:schemeClr val="tx1"/>
                </a:solidFill>
              </a:rPr>
              <a:t>Elia</a:t>
            </a:r>
          </a:p>
          <a:p>
            <a:pPr marL="342900" indent="-342900">
              <a:buFontTx/>
              <a:buChar char="-"/>
            </a:pPr>
            <a:r>
              <a:rPr lang="nl-NL" sz="2600" dirty="0">
                <a:solidFill>
                  <a:schemeClr val="bg1"/>
                </a:solidFill>
              </a:rPr>
              <a:t>Mozes, Jesaja, Ezechiël en Daniël</a:t>
            </a:r>
          </a:p>
          <a:p>
            <a:pPr marL="342900" indent="-342900">
              <a:buFontTx/>
              <a:buChar char="-"/>
            </a:pPr>
            <a:r>
              <a:rPr lang="nl-NL" sz="2600" dirty="0">
                <a:solidFill>
                  <a:schemeClr val="bg1"/>
                </a:solidFill>
              </a:rPr>
              <a:t>NT: </a:t>
            </a:r>
            <a:r>
              <a:rPr lang="nl-NL" sz="2600" i="1" dirty="0" err="1">
                <a:solidFill>
                  <a:schemeClr val="tx1"/>
                </a:solidFill>
              </a:rPr>
              <a:t>Stefanus</a:t>
            </a:r>
            <a:r>
              <a:rPr lang="nl-NL" sz="2600" i="1" dirty="0">
                <a:solidFill>
                  <a:schemeClr val="tx1"/>
                </a:solidFill>
              </a:rPr>
              <a:t>, Paulus</a:t>
            </a:r>
            <a:r>
              <a:rPr lang="nl-NL" sz="2600" dirty="0">
                <a:solidFill>
                  <a:schemeClr val="tx1"/>
                </a:solidFill>
              </a:rPr>
              <a:t> </a:t>
            </a:r>
            <a:r>
              <a:rPr lang="nl-NL" sz="2600" dirty="0">
                <a:solidFill>
                  <a:schemeClr val="bg1"/>
                </a:solidFill>
              </a:rPr>
              <a:t>en Johannes </a:t>
            </a:r>
            <a:r>
              <a:rPr lang="nl-NL" sz="2600" dirty="0">
                <a:solidFill>
                  <a:schemeClr val="bg1"/>
                </a:solidFill>
                <a:highlight>
                  <a:srgbClr val="FFFF00"/>
                </a:highlight>
              </a:rPr>
              <a:t>*</a:t>
            </a:r>
          </a:p>
        </p:txBody>
      </p:sp>
      <p:sp>
        <p:nvSpPr>
          <p:cNvPr id="2" name="Tekstvak 1">
            <a:extLst>
              <a:ext uri="{FF2B5EF4-FFF2-40B4-BE49-F238E27FC236}">
                <a16:creationId xmlns:a16="http://schemas.microsoft.com/office/drawing/2014/main" id="{DE21AEA8-F8A9-9E31-A2C4-F5730F71FD6D}"/>
              </a:ext>
            </a:extLst>
          </p:cNvPr>
          <p:cNvSpPr txBox="1"/>
          <p:nvPr/>
        </p:nvSpPr>
        <p:spPr>
          <a:xfrm>
            <a:off x="4426526" y="3045126"/>
            <a:ext cx="1683328" cy="492443"/>
          </a:xfrm>
          <a:prstGeom prst="rect">
            <a:avLst/>
          </a:prstGeom>
          <a:noFill/>
        </p:spPr>
        <p:txBody>
          <a:bodyPr wrap="square" rtlCol="0">
            <a:spAutoFit/>
          </a:bodyPr>
          <a:lstStyle/>
          <a:p>
            <a:r>
              <a:rPr lang="nl-NL" sz="2600" dirty="0">
                <a:sym typeface="Wingdings" panose="05000000000000000000" pitchFamily="2" charset="2"/>
              </a:rPr>
              <a:t> </a:t>
            </a:r>
            <a:r>
              <a:rPr lang="nl-NL" sz="2600" dirty="0"/>
              <a:t> </a:t>
            </a:r>
            <a:r>
              <a:rPr lang="nl-NL" sz="2600" dirty="0">
                <a:solidFill>
                  <a:schemeClr val="bg1"/>
                </a:solidFill>
                <a:highlight>
                  <a:srgbClr val="00FFFF"/>
                </a:highlight>
              </a:rPr>
              <a:t>Welke?</a:t>
            </a:r>
            <a:endParaRPr lang="nl-NL" sz="2600" dirty="0"/>
          </a:p>
        </p:txBody>
      </p:sp>
      <p:sp>
        <p:nvSpPr>
          <p:cNvPr id="3" name="Tekstvak 2">
            <a:extLst>
              <a:ext uri="{FF2B5EF4-FFF2-40B4-BE49-F238E27FC236}">
                <a16:creationId xmlns:a16="http://schemas.microsoft.com/office/drawing/2014/main" id="{719A73C8-271C-C787-4DB1-527E65214AC2}"/>
              </a:ext>
            </a:extLst>
          </p:cNvPr>
          <p:cNvSpPr txBox="1"/>
          <p:nvPr/>
        </p:nvSpPr>
        <p:spPr>
          <a:xfrm>
            <a:off x="4288240" y="5021945"/>
            <a:ext cx="1679605" cy="492443"/>
          </a:xfrm>
          <a:prstGeom prst="rect">
            <a:avLst/>
          </a:prstGeom>
          <a:noFill/>
        </p:spPr>
        <p:txBody>
          <a:bodyPr wrap="square" rtlCol="0">
            <a:spAutoFit/>
          </a:bodyPr>
          <a:lstStyle/>
          <a:p>
            <a:r>
              <a:rPr lang="nl-NL" sz="2600" i="1" dirty="0"/>
              <a:t>Geen info</a:t>
            </a:r>
          </a:p>
        </p:txBody>
      </p:sp>
    </p:spTree>
    <p:extLst>
      <p:ext uri="{BB962C8B-B14F-4D97-AF65-F5344CB8AC3E}">
        <p14:creationId xmlns:p14="http://schemas.microsoft.com/office/powerpoint/2010/main" val="314596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 calcmode="lin" valueType="num">
                                      <p:cBhvr additive="base">
                                        <p:cTn id="5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4"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6EA569D-35D4-4055-82B9-1220FA5D403B}"/>
              </a:ext>
            </a:extLst>
          </p:cNvPr>
          <p:cNvSpPr>
            <a:spLocks noGrp="1"/>
          </p:cNvSpPr>
          <p:nvPr>
            <p:ph type="title"/>
          </p:nvPr>
        </p:nvSpPr>
        <p:spPr>
          <a:xfrm>
            <a:off x="1883774" y="145711"/>
            <a:ext cx="5376451" cy="663994"/>
          </a:xfrm>
          <a:solidFill>
            <a:schemeClr val="accent2">
              <a:lumMod val="50000"/>
            </a:schemeClr>
          </a:solidFill>
        </p:spPr>
        <p:txBody>
          <a:bodyPr>
            <a:normAutofit/>
          </a:bodyPr>
          <a:lstStyle/>
          <a:p>
            <a:r>
              <a:rPr lang="nl-NL" dirty="0" err="1"/>
              <a:t>Stefanus</a:t>
            </a:r>
            <a:r>
              <a:rPr lang="nl-NL" dirty="0"/>
              <a:t> 	   en       Paulus</a:t>
            </a:r>
          </a:p>
        </p:txBody>
      </p:sp>
      <p:sp>
        <p:nvSpPr>
          <p:cNvPr id="6" name="Tijdelijke aanduiding voor inhoud 5">
            <a:extLst>
              <a:ext uri="{FF2B5EF4-FFF2-40B4-BE49-F238E27FC236}">
                <a16:creationId xmlns:a16="http://schemas.microsoft.com/office/drawing/2014/main" id="{80733A2F-E822-4623-A5B4-8871D7DEBA61}"/>
              </a:ext>
            </a:extLst>
          </p:cNvPr>
          <p:cNvSpPr>
            <a:spLocks noGrp="1"/>
          </p:cNvSpPr>
          <p:nvPr>
            <p:ph sz="half" idx="2"/>
          </p:nvPr>
        </p:nvSpPr>
        <p:spPr>
          <a:xfrm>
            <a:off x="498759" y="1015379"/>
            <a:ext cx="3104306" cy="3517556"/>
          </a:xfrm>
        </p:spPr>
        <p:txBody>
          <a:bodyPr>
            <a:noAutofit/>
          </a:bodyPr>
          <a:lstStyle/>
          <a:p>
            <a:pPr marL="0" indent="0">
              <a:buNone/>
            </a:pPr>
            <a:r>
              <a:rPr lang="nl-NL" sz="2600" i="1" u="sng" dirty="0"/>
              <a:t>Handelingen 7:55 (</a:t>
            </a:r>
            <a:r>
              <a:rPr lang="nl-NL" sz="2600" i="1" u="sng" dirty="0" err="1"/>
              <a:t>werkv</a:t>
            </a:r>
            <a:r>
              <a:rPr lang="nl-NL" sz="2600" i="1" u="sng" dirty="0"/>
              <a:t>.)</a:t>
            </a:r>
          </a:p>
          <a:p>
            <a:pPr marL="0" indent="0">
              <a:buNone/>
            </a:pPr>
            <a:r>
              <a:rPr lang="nl-NL" sz="2600" i="1" dirty="0" err="1"/>
              <a:t>Stefanus</a:t>
            </a:r>
            <a:r>
              <a:rPr lang="nl-NL" sz="2600" i="1" dirty="0"/>
              <a:t>, vol van de Heilige Geest, hief zijn ogen naar de hemel en zag de heerlijkheid van God, en Jezus, </a:t>
            </a:r>
            <a:r>
              <a:rPr lang="nl-NL" sz="2600" i="1" dirty="0">
                <a:solidFill>
                  <a:schemeClr val="accent2">
                    <a:lumMod val="75000"/>
                  </a:schemeClr>
                </a:solidFill>
              </a:rPr>
              <a:t>staande aan de rechterhand van God</a:t>
            </a:r>
            <a:r>
              <a:rPr lang="nl-NL" sz="2600" i="1" dirty="0"/>
              <a:t>.</a:t>
            </a:r>
          </a:p>
        </p:txBody>
      </p:sp>
      <p:sp>
        <p:nvSpPr>
          <p:cNvPr id="16" name="Tijdelijke aanduiding voor inhoud 2">
            <a:extLst>
              <a:ext uri="{FF2B5EF4-FFF2-40B4-BE49-F238E27FC236}">
                <a16:creationId xmlns:a16="http://schemas.microsoft.com/office/drawing/2014/main" id="{1E5784BF-5A06-40A4-B52E-19FDBDE4AA0E}"/>
              </a:ext>
            </a:extLst>
          </p:cNvPr>
          <p:cNvSpPr>
            <a:spLocks noGrp="1"/>
          </p:cNvSpPr>
          <p:nvPr>
            <p:ph sz="quarter" idx="4"/>
          </p:nvPr>
        </p:nvSpPr>
        <p:spPr>
          <a:xfrm>
            <a:off x="4355930" y="826337"/>
            <a:ext cx="4503614" cy="5986809"/>
          </a:xfrm>
        </p:spPr>
        <p:txBody>
          <a:bodyPr>
            <a:noAutofit/>
          </a:bodyPr>
          <a:lstStyle/>
          <a:p>
            <a:pPr marL="0" indent="0">
              <a:buNone/>
            </a:pPr>
            <a:r>
              <a:rPr lang="nl-NL" sz="2600" i="1" u="sng" dirty="0"/>
              <a:t>2 Korinthe 12:2-4 en 7 (</a:t>
            </a:r>
            <a:r>
              <a:rPr lang="nl-NL" sz="2600" i="1" u="sng" dirty="0" err="1"/>
              <a:t>werkv</a:t>
            </a:r>
            <a:r>
              <a:rPr lang="nl-NL" sz="2600" i="1" u="sng" dirty="0"/>
              <a:t>.)</a:t>
            </a:r>
          </a:p>
          <a:p>
            <a:pPr marL="0" indent="0">
              <a:buNone/>
            </a:pPr>
            <a:r>
              <a:rPr lang="nl-NL" sz="2600" i="1" dirty="0"/>
              <a:t>Veertien jaar geleden werd ik tot in de derde hemel opgenomen. Ik weet niet of het een visioen was of dat ik er ook lichamelijk was. Ik werd opgenomen in het paradijs en heb </a:t>
            </a:r>
            <a:r>
              <a:rPr lang="nl-NL" sz="2600" i="1" dirty="0">
                <a:solidFill>
                  <a:schemeClr val="accent2">
                    <a:lumMod val="75000"/>
                  </a:schemeClr>
                </a:solidFill>
              </a:rPr>
              <a:t>onuitsprekelijke woorden </a:t>
            </a:r>
            <a:r>
              <a:rPr lang="nl-NL" sz="2600" i="1" dirty="0"/>
              <a:t>gehoord, die mijn niet geoorloofd zijn uit te spreken … En opdat ik mij door het </a:t>
            </a:r>
            <a:r>
              <a:rPr lang="nl-NL" sz="2600" i="1" dirty="0">
                <a:solidFill>
                  <a:schemeClr val="accent2">
                    <a:lumMod val="75000"/>
                  </a:schemeClr>
                </a:solidFill>
              </a:rPr>
              <a:t>alles overtreffende</a:t>
            </a:r>
            <a:r>
              <a:rPr lang="nl-NL" sz="2600" i="1" dirty="0"/>
              <a:t> karakter van de </a:t>
            </a:r>
            <a:r>
              <a:rPr lang="nl-NL" sz="2600" i="1" dirty="0">
                <a:solidFill>
                  <a:schemeClr val="accent2">
                    <a:lumMod val="75000"/>
                  </a:schemeClr>
                </a:solidFill>
              </a:rPr>
              <a:t>openbaring</a:t>
            </a:r>
            <a:r>
              <a:rPr lang="nl-NL" sz="2600" i="1" dirty="0"/>
              <a:t> niet zou verheffen, is mij een doorn in het vlees gegeven, een engel van de satan, om mij met vuisten te slaan.</a:t>
            </a:r>
          </a:p>
        </p:txBody>
      </p:sp>
      <p:sp>
        <p:nvSpPr>
          <p:cNvPr id="7" name="Rechthoek: afgeronde hoeken 6">
            <a:extLst>
              <a:ext uri="{FF2B5EF4-FFF2-40B4-BE49-F238E27FC236}">
                <a16:creationId xmlns:a16="http://schemas.microsoft.com/office/drawing/2014/main" id="{E0FE013D-F047-4AEB-B652-92A60774AE3D}"/>
              </a:ext>
            </a:extLst>
          </p:cNvPr>
          <p:cNvSpPr/>
          <p:nvPr/>
        </p:nvSpPr>
        <p:spPr>
          <a:xfrm>
            <a:off x="658528" y="4738609"/>
            <a:ext cx="2784768" cy="142438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err="1">
                <a:solidFill>
                  <a:schemeClr val="bg1"/>
                </a:solidFill>
              </a:rPr>
              <a:t>Stefanus</a:t>
            </a:r>
            <a:r>
              <a:rPr lang="nl-NL" sz="2400" dirty="0">
                <a:solidFill>
                  <a:schemeClr val="bg1"/>
                </a:solidFill>
              </a:rPr>
              <a:t> krijgt openbaring tijdens zijn executie </a:t>
            </a:r>
          </a:p>
          <a:p>
            <a:r>
              <a:rPr lang="nl-NL" sz="2400" dirty="0">
                <a:solidFill>
                  <a:schemeClr val="bg1"/>
                </a:solidFill>
                <a:sym typeface="Wingdings" panose="05000000000000000000" pitchFamily="2" charset="2"/>
              </a:rPr>
              <a:t> </a:t>
            </a:r>
            <a:r>
              <a:rPr lang="nl-NL" sz="2400" dirty="0">
                <a:solidFill>
                  <a:schemeClr val="bg1"/>
                </a:solidFill>
              </a:rPr>
              <a:t>Troost!</a:t>
            </a:r>
          </a:p>
        </p:txBody>
      </p:sp>
    </p:spTree>
    <p:extLst>
      <p:ext uri="{BB962C8B-B14F-4D97-AF65-F5344CB8AC3E}">
        <p14:creationId xmlns:p14="http://schemas.microsoft.com/office/powerpoint/2010/main" val="3435710517"/>
      </p:ext>
    </p:extLst>
  </p:cSld>
  <p:clrMapOvr>
    <a:masterClrMapping/>
  </p:clrMapOvr>
</p:sld>
</file>

<file path=ppt/theme/theme1.xml><?xml version="1.0" encoding="utf-8"?>
<a:theme xmlns:a="http://schemas.openxmlformats.org/drawingml/2006/main" name="Diepte">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thema">
  <a:themeElements>
    <a:clrScheme name="Grijswaarden">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TM04033923[[fn=Diepte]]</Template>
  <TotalTime>4440</TotalTime>
  <Words>2169</Words>
  <Application>Microsoft Office PowerPoint</Application>
  <PresentationFormat>Diavoorstelling (4:3)</PresentationFormat>
  <Paragraphs>207</Paragraphs>
  <Slides>26</Slides>
  <Notes>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26</vt:i4>
      </vt:variant>
    </vt:vector>
  </HeadingPairs>
  <TitlesOfParts>
    <vt:vector size="32" baseType="lpstr">
      <vt:lpstr>Arial</vt:lpstr>
      <vt:lpstr>Calibri</vt:lpstr>
      <vt:lpstr>Corbel</vt:lpstr>
      <vt:lpstr>Wingdings</vt:lpstr>
      <vt:lpstr>Diepte</vt:lpstr>
      <vt:lpstr>Office-thema</vt:lpstr>
      <vt:lpstr>PowerPoint-presentatie</vt:lpstr>
      <vt:lpstr>De heerlijkheid van JHWH  Kunnen wij JHWH zien?</vt:lpstr>
      <vt:lpstr>Gods heerlijkheid afgeschermd</vt:lpstr>
      <vt:lpstr>De sluier weggenomen</vt:lpstr>
      <vt:lpstr>Heerlijkheid, wat is het?</vt:lpstr>
      <vt:lpstr>Reeds nu</vt:lpstr>
      <vt:lpstr>PowerPoint-presentatie</vt:lpstr>
      <vt:lpstr>Mogen wij een voorstelling maken van JHWH?</vt:lpstr>
      <vt:lpstr>Stefanus     en       Paulus</vt:lpstr>
      <vt:lpstr>Henoch</vt:lpstr>
      <vt:lpstr>Henoch beschrijftHemelse entiteiten</vt:lpstr>
      <vt:lpstr>Mozes</vt:lpstr>
      <vt:lpstr>PowerPoint-presentatie</vt:lpstr>
      <vt:lpstr>Jesaja: de Heerlijkheid in de tempel</vt:lpstr>
      <vt:lpstr>Vier visioenen  van Ezechiël</vt:lpstr>
      <vt:lpstr>Visioen 4: De Millenniumtempel</vt:lpstr>
      <vt:lpstr>Voortschrijdend inzicht van Ez.</vt:lpstr>
      <vt:lpstr>Visioen 1</vt:lpstr>
      <vt:lpstr>Visioen 1-3</vt:lpstr>
      <vt:lpstr>PowerPoint-presentatie</vt:lpstr>
      <vt:lpstr>Daniel 7: JHWH èn Jeshua tegelijk</vt:lpstr>
      <vt:lpstr>Wij lijken op HEM !!!</vt:lpstr>
      <vt:lpstr>Johannes ziet JHWH én Jeshua thuis * </vt:lpstr>
      <vt:lpstr>PowerPoint-presentatie</vt:lpstr>
      <vt:lpstr>Rode lijn visioenen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heerlijkheid van JHWH</dc:title>
  <dc:creator>Gebruiker</dc:creator>
  <cp:lastModifiedBy>E. Noordermeer</cp:lastModifiedBy>
  <cp:revision>195</cp:revision>
  <cp:lastPrinted>2023-11-24T14:42:57Z</cp:lastPrinted>
  <dcterms:created xsi:type="dcterms:W3CDTF">2017-07-05T21:06:11Z</dcterms:created>
  <dcterms:modified xsi:type="dcterms:W3CDTF">2023-11-24T14:43:18Z</dcterms:modified>
</cp:coreProperties>
</file>